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6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4" r:id="rId20"/>
    <p:sldId id="325" r:id="rId21"/>
    <p:sldId id="326" r:id="rId22"/>
    <p:sldId id="327" r:id="rId23"/>
    <p:sldId id="335" r:id="rId24"/>
    <p:sldId id="334" r:id="rId25"/>
    <p:sldId id="285" r:id="rId26"/>
    <p:sldId id="286" r:id="rId27"/>
    <p:sldId id="287" r:id="rId28"/>
    <p:sldId id="288" r:id="rId29"/>
    <p:sldId id="291" r:id="rId30"/>
    <p:sldId id="293" r:id="rId31"/>
    <p:sldId id="337" r:id="rId32"/>
    <p:sldId id="301" r:id="rId33"/>
    <p:sldId id="338" r:id="rId34"/>
    <p:sldId id="339" r:id="rId35"/>
    <p:sldId id="260" r:id="rId36"/>
    <p:sldId id="259" r:id="rId37"/>
    <p:sldId id="262" r:id="rId38"/>
    <p:sldId id="282" r:id="rId39"/>
  </p:sldIdLst>
  <p:sldSz cx="10080625" cy="7559675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972" y="84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720A217A-94F5-4B35-B5A2-5E28DEDBB52E}" type="slidenum">
              <a:t>‹Nr.›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74865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Kopfzeilenplatzhalt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umsplatzhalt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1AB9E318-3E3D-41A7-8519-007FCD3F2CD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839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GB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4FB82-791D-4DF9-803C-E854C1D1174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PASR: </a:t>
            </a:r>
            <a:r>
              <a:rPr lang="de-DE" dirty="0" err="1"/>
              <a:t>promoter-associated</a:t>
            </a:r>
            <a:r>
              <a:rPr lang="de-DE" baseline="0" dirty="0"/>
              <a:t> </a:t>
            </a:r>
            <a:r>
              <a:rPr lang="de-DE" baseline="0" dirty="0" err="1"/>
              <a:t>short</a:t>
            </a:r>
            <a:endParaRPr lang="de-DE" baseline="0" dirty="0"/>
          </a:p>
          <a:p>
            <a:r>
              <a:rPr lang="de-DE" baseline="0" dirty="0" err="1"/>
              <a:t>tiRNA</a:t>
            </a:r>
            <a:r>
              <a:rPr lang="de-DE" baseline="0" dirty="0"/>
              <a:t>: </a:t>
            </a:r>
            <a:r>
              <a:rPr lang="de-DE" baseline="0" dirty="0" err="1"/>
              <a:t>transcription</a:t>
            </a:r>
            <a:r>
              <a:rPr lang="de-DE" baseline="0" dirty="0"/>
              <a:t> </a:t>
            </a:r>
            <a:r>
              <a:rPr lang="de-DE" baseline="0" dirty="0" err="1"/>
              <a:t>initiation</a:t>
            </a:r>
            <a:endParaRPr lang="de-DE" baseline="0" dirty="0"/>
          </a:p>
          <a:p>
            <a:r>
              <a:rPr lang="de-DE" baseline="0" dirty="0" err="1"/>
              <a:t>TSSa</a:t>
            </a:r>
            <a:r>
              <a:rPr lang="de-DE" baseline="0" dirty="0"/>
              <a:t>-RNA: </a:t>
            </a:r>
            <a:r>
              <a:rPr lang="de-DE" baseline="0" dirty="0" err="1"/>
              <a:t>transcription</a:t>
            </a:r>
            <a:r>
              <a:rPr lang="de-DE" baseline="0" dirty="0"/>
              <a:t> </a:t>
            </a:r>
            <a:r>
              <a:rPr lang="de-DE" baseline="0" dirty="0" err="1"/>
              <a:t>start</a:t>
            </a:r>
            <a:r>
              <a:rPr lang="de-DE" baseline="0" dirty="0"/>
              <a:t> site-</a:t>
            </a:r>
            <a:r>
              <a:rPr lang="de-DE" baseline="0" dirty="0" err="1"/>
              <a:t>associated</a:t>
            </a:r>
            <a:endParaRPr lang="de-DE" baseline="0" dirty="0"/>
          </a:p>
          <a:p>
            <a:r>
              <a:rPr lang="de-DE" baseline="0" dirty="0"/>
              <a:t>PROMPT: </a:t>
            </a:r>
            <a:r>
              <a:rPr lang="de-DE" baseline="0" dirty="0" err="1"/>
              <a:t>promoterupstream</a:t>
            </a:r>
            <a:r>
              <a:rPr lang="de-DE" baseline="0" dirty="0"/>
              <a:t> </a:t>
            </a:r>
            <a:r>
              <a:rPr lang="de-DE" baseline="0" dirty="0" err="1"/>
              <a:t>transcripts</a:t>
            </a:r>
            <a:endParaRPr lang="de-DE" baseline="0" dirty="0"/>
          </a:p>
          <a:p>
            <a:r>
              <a:rPr lang="de-DE" baseline="0" dirty="0" err="1"/>
              <a:t>spliRNA</a:t>
            </a:r>
            <a:r>
              <a:rPr lang="de-DE" baseline="0" dirty="0"/>
              <a:t>: </a:t>
            </a:r>
            <a:r>
              <a:rPr lang="de-DE" baseline="0" dirty="0" err="1"/>
              <a:t>splice</a:t>
            </a:r>
            <a:r>
              <a:rPr lang="de-DE" baseline="0" dirty="0"/>
              <a:t> </a:t>
            </a:r>
            <a:r>
              <a:rPr lang="de-DE" baseline="0" dirty="0" err="1"/>
              <a:t>junction-associated</a:t>
            </a:r>
            <a:r>
              <a:rPr lang="de-DE" baseline="0" dirty="0"/>
              <a:t> </a:t>
            </a:r>
          </a:p>
          <a:p>
            <a:r>
              <a:rPr lang="de-DE" baseline="0" dirty="0" err="1"/>
              <a:t>vRNA</a:t>
            </a:r>
            <a:r>
              <a:rPr lang="de-DE" baseline="0" dirty="0"/>
              <a:t>: </a:t>
            </a:r>
            <a:r>
              <a:rPr lang="de-DE" baseline="0" dirty="0" err="1"/>
              <a:t>vault</a:t>
            </a:r>
            <a:endParaRPr lang="de-DE" baseline="0" dirty="0"/>
          </a:p>
          <a:p>
            <a:r>
              <a:rPr lang="de-DE" baseline="0" dirty="0" err="1"/>
              <a:t>rasiRNA</a:t>
            </a:r>
            <a:r>
              <a:rPr lang="de-DE" baseline="0" dirty="0"/>
              <a:t>: </a:t>
            </a:r>
            <a:r>
              <a:rPr lang="de-DE" baseline="0" dirty="0" err="1"/>
              <a:t>repeat</a:t>
            </a:r>
            <a:r>
              <a:rPr lang="de-DE" baseline="0" dirty="0"/>
              <a:t> </a:t>
            </a:r>
            <a:r>
              <a:rPr lang="de-DE" baseline="0" dirty="0" err="1"/>
              <a:t>associated</a:t>
            </a:r>
            <a:r>
              <a:rPr lang="de-DE" baseline="0" dirty="0"/>
              <a:t> </a:t>
            </a:r>
            <a:r>
              <a:rPr lang="de-DE" baseline="0" dirty="0" err="1"/>
              <a:t>small</a:t>
            </a:r>
            <a:r>
              <a:rPr lang="de-DE" baseline="0" dirty="0"/>
              <a:t> </a:t>
            </a:r>
            <a:r>
              <a:rPr lang="de-DE" baseline="0" dirty="0" err="1"/>
              <a:t>interfering</a:t>
            </a:r>
            <a:endParaRPr lang="de-DE" baseline="0" dirty="0"/>
          </a:p>
          <a:p>
            <a:r>
              <a:rPr lang="de-DE" baseline="0" dirty="0" err="1"/>
              <a:t>crasiRNA</a:t>
            </a:r>
            <a:r>
              <a:rPr lang="de-DE" baseline="0" dirty="0"/>
              <a:t>: </a:t>
            </a:r>
            <a:r>
              <a:rPr lang="de-DE" baseline="0" dirty="0" err="1"/>
              <a:t>centromere</a:t>
            </a:r>
            <a:r>
              <a:rPr lang="de-DE" baseline="0" dirty="0"/>
              <a:t> </a:t>
            </a:r>
            <a:r>
              <a:rPr lang="de-DE" baseline="0" dirty="0" err="1"/>
              <a:t>repeat</a:t>
            </a:r>
            <a:r>
              <a:rPr lang="de-DE" baseline="0" dirty="0"/>
              <a:t> </a:t>
            </a:r>
            <a:r>
              <a:rPr lang="de-DE" baseline="0" dirty="0" err="1"/>
              <a:t>associated</a:t>
            </a:r>
            <a:r>
              <a:rPr lang="de-DE" baseline="0" dirty="0"/>
              <a:t> </a:t>
            </a:r>
            <a:r>
              <a:rPr lang="de-DE" baseline="0" dirty="0" err="1"/>
              <a:t>short</a:t>
            </a:r>
            <a:r>
              <a:rPr lang="de-DE" baseline="0" dirty="0"/>
              <a:t> </a:t>
            </a:r>
            <a:r>
              <a:rPr lang="de-DE" baseline="0" dirty="0" err="1"/>
              <a:t>interacting</a:t>
            </a:r>
            <a:endParaRPr lang="de-DE" baseline="0" dirty="0"/>
          </a:p>
          <a:p>
            <a:r>
              <a:rPr lang="de-DE" baseline="0" dirty="0"/>
              <a:t>Tel-</a:t>
            </a:r>
            <a:r>
              <a:rPr lang="de-DE" baseline="0" dirty="0" err="1"/>
              <a:t>sRNA</a:t>
            </a:r>
            <a:r>
              <a:rPr lang="de-DE" baseline="0" dirty="0"/>
              <a:t>: </a:t>
            </a:r>
            <a:r>
              <a:rPr lang="de-DE" baseline="0" dirty="0" err="1"/>
              <a:t>telomere</a:t>
            </a:r>
            <a:r>
              <a:rPr lang="de-DE" baseline="0" dirty="0"/>
              <a:t>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small</a:t>
            </a:r>
            <a:endParaRPr lang="de-DE" baseline="0" dirty="0"/>
          </a:p>
          <a:p>
            <a:r>
              <a:rPr lang="de-DE" baseline="0" dirty="0" err="1"/>
              <a:t>lincRNA</a:t>
            </a:r>
            <a:r>
              <a:rPr lang="de-DE" baseline="0" dirty="0"/>
              <a:t>: </a:t>
            </a:r>
            <a:r>
              <a:rPr lang="de-DE" baseline="0" dirty="0" err="1"/>
              <a:t>long</a:t>
            </a:r>
            <a:r>
              <a:rPr lang="de-DE" baseline="0" dirty="0"/>
              <a:t> </a:t>
            </a:r>
            <a:r>
              <a:rPr lang="de-DE" baseline="0" dirty="0" err="1"/>
              <a:t>intergenic</a:t>
            </a:r>
            <a:r>
              <a:rPr lang="de-DE" baseline="0" dirty="0"/>
              <a:t> non-</a:t>
            </a:r>
            <a:r>
              <a:rPr lang="de-DE" baseline="0" dirty="0" err="1"/>
              <a:t>coding</a:t>
            </a:r>
            <a:endParaRPr lang="de-DE" baseline="0" dirty="0"/>
          </a:p>
          <a:p>
            <a:r>
              <a:rPr lang="de-DE" baseline="0" dirty="0" err="1"/>
              <a:t>Nat</a:t>
            </a:r>
            <a:r>
              <a:rPr lang="de-DE" baseline="0" dirty="0"/>
              <a:t>: </a:t>
            </a:r>
            <a:r>
              <a:rPr lang="de-DE" baseline="0" dirty="0" err="1"/>
              <a:t>natural</a:t>
            </a:r>
            <a:r>
              <a:rPr lang="de-DE" baseline="0" dirty="0"/>
              <a:t> antisense </a:t>
            </a:r>
            <a:r>
              <a:rPr lang="de-DE" baseline="0" dirty="0" err="1"/>
              <a:t>transcripts</a:t>
            </a:r>
            <a:endParaRPr lang="de-DE" baseline="0" dirty="0"/>
          </a:p>
          <a:p>
            <a:r>
              <a:rPr lang="de-DE" baseline="0" dirty="0" err="1"/>
              <a:t>eRNA</a:t>
            </a:r>
            <a:r>
              <a:rPr lang="de-DE" baseline="0" dirty="0"/>
              <a:t>: </a:t>
            </a:r>
            <a:r>
              <a:rPr lang="de-DE" baseline="0" dirty="0" err="1"/>
              <a:t>enhancer</a:t>
            </a:r>
            <a:r>
              <a:rPr lang="de-DE" baseline="0" dirty="0"/>
              <a:t> RNA</a:t>
            </a:r>
          </a:p>
          <a:p>
            <a:r>
              <a:rPr lang="de-DE" baseline="0" dirty="0" err="1"/>
              <a:t>uaRNA</a:t>
            </a:r>
            <a:r>
              <a:rPr lang="de-DE" baseline="0" dirty="0"/>
              <a:t>: 3ÙTR-derived</a:t>
            </a:r>
          </a:p>
          <a:p>
            <a:r>
              <a:rPr lang="de-DE" baseline="0" dirty="0" err="1"/>
              <a:t>ceRNA</a:t>
            </a:r>
            <a:r>
              <a:rPr lang="de-DE" baseline="0" dirty="0"/>
              <a:t>: </a:t>
            </a:r>
            <a:r>
              <a:rPr lang="de-DE" baseline="0" dirty="0" err="1"/>
              <a:t>competing</a:t>
            </a:r>
            <a:r>
              <a:rPr lang="de-DE" baseline="0" dirty="0"/>
              <a:t> </a:t>
            </a:r>
            <a:r>
              <a:rPr lang="de-DE" baseline="0" dirty="0" err="1"/>
              <a:t>endogenous</a:t>
            </a:r>
            <a:endParaRPr lang="de-DE" baseline="0" dirty="0"/>
          </a:p>
          <a:p>
            <a:r>
              <a:rPr lang="de-DE" baseline="0" dirty="0"/>
              <a:t>T-UCR: </a:t>
            </a:r>
            <a:r>
              <a:rPr lang="de-DE" baseline="0" dirty="0" err="1"/>
              <a:t>transcribed</a:t>
            </a:r>
            <a:r>
              <a:rPr lang="de-DE" baseline="0" dirty="0"/>
              <a:t> </a:t>
            </a:r>
            <a:r>
              <a:rPr lang="de-DE" baseline="0" dirty="0" err="1"/>
              <a:t>ultraconserved</a:t>
            </a:r>
            <a:r>
              <a:rPr lang="de-DE" baseline="0" dirty="0"/>
              <a:t> </a:t>
            </a:r>
            <a:r>
              <a:rPr lang="de-DE" baseline="0" dirty="0" err="1"/>
              <a:t>region</a:t>
            </a:r>
            <a:endParaRPr lang="de-DE" baseline="0" dirty="0"/>
          </a:p>
          <a:p>
            <a:r>
              <a:rPr lang="de-DE" baseline="0" dirty="0"/>
              <a:t>PALR: </a:t>
            </a:r>
            <a:r>
              <a:rPr lang="de-DE" baseline="0" dirty="0" err="1"/>
              <a:t>promoter-associated</a:t>
            </a:r>
            <a:r>
              <a:rPr lang="de-DE" baseline="0" dirty="0"/>
              <a:t> </a:t>
            </a:r>
            <a:r>
              <a:rPr lang="de-DE" baseline="0" dirty="0" err="1"/>
              <a:t>long</a:t>
            </a:r>
            <a:endParaRPr lang="de-DE" baseline="0" dirty="0"/>
          </a:p>
          <a:p>
            <a:r>
              <a:rPr lang="de-DE" baseline="0" dirty="0"/>
              <a:t>TERRE </a:t>
            </a:r>
            <a:r>
              <a:rPr lang="de-DE" baseline="0" dirty="0" err="1"/>
              <a:t>telomeric</a:t>
            </a:r>
            <a:r>
              <a:rPr lang="de-DE" baseline="0" dirty="0"/>
              <a:t> </a:t>
            </a:r>
            <a:r>
              <a:rPr lang="de-DE" baseline="0" dirty="0" err="1"/>
              <a:t>repeat-containing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64CF-724B-47EC-A434-70F14503063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25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GB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GB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GB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GB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F1566B2-EAFE-4F4C-A719-00139FF65239}" type="slidenum">
              <a:t>‹Nr.›</a:t>
            </a:fld>
            <a:r>
              <a:rPr lang="en-GB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503392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20E705-1EA4-4D79-8A80-A5878EF329B1}" type="slidenum">
              <a:t>‹Nr.›</a:t>
            </a:fld>
            <a:r>
              <a:rPr lang="en-GB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94886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62825" y="301625"/>
            <a:ext cx="2212975" cy="62436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20725" y="301625"/>
            <a:ext cx="6489700" cy="62436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7A40F92-AC5B-4F3B-A44D-168BA91421A4}" type="slidenum">
              <a:t>‹Nr.›</a:t>
            </a:fld>
            <a:r>
              <a:rPr lang="en-GB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170153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A930F69-58C6-4722-ADC1-AC56775511B6}" type="slidenum">
              <a:t>‹Nr.›</a:t>
            </a:fld>
            <a:r>
              <a:rPr lang="en-GB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61049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DA263C-967E-4965-A238-6C0DB7467A5C}" type="slidenum">
              <a:t>‹Nr.›</a:t>
            </a:fld>
            <a:r>
              <a:rPr lang="en-GB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823360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20725" y="2160588"/>
            <a:ext cx="4243388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16513" y="2160588"/>
            <a:ext cx="4243387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3B79CC-7DF8-4FC3-846B-373DB56A38FB}" type="slidenum">
              <a:t>‹Nr.›</a:t>
            </a:fld>
            <a:r>
              <a:rPr lang="en-GB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712683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19CBD78-4182-4C90-9744-09AE0FE358F8}" type="slidenum">
              <a:t>‹Nr.›</a:t>
            </a:fld>
            <a:r>
              <a:rPr lang="en-GB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5791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97B23A-5B34-4D4B-AA9F-BEB9DF0CD084}" type="slidenum">
              <a:t>‹Nr.›</a:t>
            </a:fld>
            <a:r>
              <a:rPr lang="en-GB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60959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7DEEE8-01E6-476E-BB21-45A5B3AE2E64}" type="slidenum">
              <a:t>‹Nr.›</a:t>
            </a:fld>
            <a:r>
              <a:rPr lang="en-GB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87458570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57BDF1-5E92-4345-A42A-44ECF0816D99}" type="slidenum">
              <a:t>‹Nr.›</a:t>
            </a:fld>
            <a:r>
              <a:rPr lang="en-GB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9299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AAF4D8-FCD8-4680-915E-C8D2B64B977F}" type="slidenum">
              <a:t>‹Nr.›</a:t>
            </a:fld>
            <a:r>
              <a:rPr lang="en-GB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57079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333333"/>
              </a:buClr>
              <a:buSzPct val="45000"/>
              <a:buFont typeface="StarSymbol"/>
              <a:buNone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Clr>
                <a:srgbClr val="333333"/>
              </a:buClr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45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333333"/>
              </a:buClr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78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78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2"/>
          </p:nvPr>
        </p:nvSpPr>
        <p:spPr>
          <a:xfrm>
            <a:off x="503999" y="688680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GB" sz="1400" kern="1200">
                <a:latin typeface="Ope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680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rtl="0" hangingPunct="0">
              <a:buNone/>
              <a:tabLst/>
              <a:defRPr lang="en-GB" sz="1400" kern="1200">
                <a:latin typeface="Ope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680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GB" sz="1400" kern="1200">
                <a:latin typeface="Ope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098F8CAD-6AA8-4611-BAA9-385B098DEEDD}" type="slidenum">
              <a:t>‹Nr.›</a:t>
            </a:fld>
            <a:r>
              <a:rPr lang="en-GB"/>
              <a:t> /</a:t>
            </a:r>
          </a:p>
        </p:txBody>
      </p:sp>
      <p:sp>
        <p:nvSpPr>
          <p:cNvPr id="7" name="Freihandform 6"/>
          <p:cNvSpPr/>
          <p:nvPr/>
        </p:nvSpPr>
        <p:spPr>
          <a:xfrm>
            <a:off x="0" y="288000"/>
            <a:ext cx="503999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F2929"/>
          </a:solidFill>
          <a:ln>
            <a:noFill/>
            <a:prstDash val="solid"/>
          </a:ln>
        </p:spPr>
        <p:txBody>
          <a:bodyPr lIns="0" tIns="0" rIns="0" bIns="0" anchor="ctr" anchorCtr="0"/>
          <a:lstStyle/>
          <a:p>
            <a:pPr lvl="0" rtl="0" hangingPunct="0">
              <a:buNone/>
              <a:tabLst/>
            </a:pPr>
            <a:endParaRPr lang="en-GB" sz="2400" kern="12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hangingPunct="0">
        <a:tabLst/>
        <a:defRPr lang="en-GB" sz="4400" b="1" i="0" u="none" strike="noStrike" kern="1200">
          <a:ln>
            <a:noFill/>
          </a:ln>
          <a:solidFill>
            <a:srgbClr val="333333"/>
          </a:solidFill>
          <a:latin typeface="Open Sans" pitchFamily="34"/>
          <a:ea typeface="Microsoft YaHei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GB" sz="2800" b="0" i="0" u="none" strike="noStrike" kern="1200">
          <a:ln>
            <a:noFill/>
          </a:ln>
          <a:solidFill>
            <a:srgbClr val="333333"/>
          </a:solidFill>
          <a:latin typeface="Liberation Sans" pitchFamily="34"/>
          <a:ea typeface="Microsoft YaHei" pitchFamily="2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648360" y="1452600"/>
            <a:ext cx="8711640" cy="195732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 dirty="0"/>
              <a:t>Classification of </a:t>
            </a:r>
            <a:r>
              <a:rPr lang="en-GB" dirty="0" err="1"/>
              <a:t>ncRNAs</a:t>
            </a:r>
            <a:r>
              <a:rPr lang="en-GB" dirty="0"/>
              <a:t> using machine learning methods</a:t>
            </a:r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4294967295"/>
          </p:nvPr>
        </p:nvSpPr>
        <p:spPr>
          <a:xfrm>
            <a:off x="720000" y="3594110"/>
            <a:ext cx="8678880" cy="2508379"/>
          </a:xfrm>
        </p:spPr>
        <p:txBody>
          <a:bodyPr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en-GB" sz="3200" dirty="0">
                <a:latin typeface="Arial" pitchFamily="18"/>
              </a:rPr>
              <a:t>Stefan Simm</a:t>
            </a:r>
          </a:p>
          <a:p>
            <a:pPr marL="0" lvl="0" indent="0" algn="ctr">
              <a:buNone/>
            </a:pPr>
            <a:endParaRPr lang="en-GB" sz="3200" dirty="0">
              <a:latin typeface="Arial" pitchFamily="18"/>
            </a:endParaRPr>
          </a:p>
          <a:p>
            <a:pPr marL="0" lvl="0" indent="0" algn="ctr">
              <a:buNone/>
            </a:pPr>
            <a:r>
              <a:rPr lang="en-GB" sz="3200" dirty="0">
                <a:latin typeface="Arial" pitchFamily="18"/>
              </a:rPr>
              <a:t>31. March 2023</a:t>
            </a:r>
          </a:p>
          <a:p>
            <a:pPr marL="0" lvl="0" indent="0" algn="ctr">
              <a:buNone/>
            </a:pPr>
            <a:endParaRPr lang="en-GB" sz="3200" dirty="0">
              <a:latin typeface="Arial" pitchFamily="1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標題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</p:spPr>
        <p:txBody>
          <a:bodyPr/>
          <a:lstStyle/>
          <a:p>
            <a:pPr>
              <a:buNone/>
            </a:pPr>
            <a:r>
              <a:rPr lang="en-US" altLang="zh-TW" dirty="0">
                <a:ea typeface="ＭＳ Ｐゴシック" pitchFamily="34" charset="-128"/>
              </a:rPr>
              <a:t>Convolution</a:t>
            </a:r>
            <a:endParaRPr lang="zh-TW" altLang="en-US" dirty="0">
              <a:ea typeface="ＭＳ Ｐゴシック" pitchFamily="34" charset="-128"/>
            </a:endParaRPr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1086819" y="2644137"/>
          <a:ext cx="3167700" cy="3023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57" name="文字方塊 4"/>
          <p:cNvSpPr txBox="1">
            <a:spLocks noChangeArrowheads="1"/>
          </p:cNvSpPr>
          <p:nvPr/>
        </p:nvSpPr>
        <p:spPr bwMode="auto">
          <a:xfrm>
            <a:off x="1377337" y="5940996"/>
            <a:ext cx="2586660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/>
          <p:cNvGraphicFramePr>
            <a:graphicFrameLocks noGrp="1"/>
          </p:cNvGraphicFramePr>
          <p:nvPr/>
        </p:nvGraphicFramePr>
        <p:xfrm>
          <a:off x="6134131" y="526728"/>
          <a:ext cx="1788609" cy="1511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576" name="文字方塊 6"/>
          <p:cNvSpPr txBox="1">
            <a:spLocks noChangeArrowheads="1"/>
          </p:cNvSpPr>
          <p:nvPr/>
        </p:nvSpPr>
        <p:spPr bwMode="auto">
          <a:xfrm>
            <a:off x="7922742" y="1028956"/>
            <a:ext cx="1596099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/>
          <p:cNvSpPr/>
          <p:nvPr/>
        </p:nvSpPr>
        <p:spPr>
          <a:xfrm>
            <a:off x="1086818" y="2644137"/>
            <a:ext cx="1561097" cy="1524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/>
          <p:cNvSpPr>
            <a:spLocks noChangeArrowheads="1"/>
          </p:cNvSpPr>
          <p:nvPr/>
        </p:nvSpPr>
        <p:spPr bwMode="auto">
          <a:xfrm>
            <a:off x="5206574" y="3072868"/>
            <a:ext cx="79279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1" name="橢圓 12"/>
          <p:cNvSpPr>
            <a:spLocks noChangeArrowheads="1"/>
          </p:cNvSpPr>
          <p:nvPr/>
        </p:nvSpPr>
        <p:spPr bwMode="auto">
          <a:xfrm>
            <a:off x="6134131" y="3072868"/>
            <a:ext cx="79279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2" name="橢圓 13"/>
          <p:cNvSpPr>
            <a:spLocks noChangeArrowheads="1"/>
          </p:cNvSpPr>
          <p:nvPr/>
        </p:nvSpPr>
        <p:spPr bwMode="auto">
          <a:xfrm>
            <a:off x="7061689" y="3072868"/>
            <a:ext cx="79454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3" name="橢圓 14"/>
          <p:cNvSpPr>
            <a:spLocks noChangeArrowheads="1"/>
          </p:cNvSpPr>
          <p:nvPr/>
        </p:nvSpPr>
        <p:spPr bwMode="auto">
          <a:xfrm>
            <a:off x="7989247" y="3072868"/>
            <a:ext cx="79454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4" name="橢圓 15"/>
          <p:cNvSpPr>
            <a:spLocks noChangeArrowheads="1"/>
          </p:cNvSpPr>
          <p:nvPr/>
        </p:nvSpPr>
        <p:spPr bwMode="auto">
          <a:xfrm>
            <a:off x="5206574" y="3954830"/>
            <a:ext cx="79279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5" name="橢圓 16"/>
          <p:cNvSpPr>
            <a:spLocks noChangeArrowheads="1"/>
          </p:cNvSpPr>
          <p:nvPr/>
        </p:nvSpPr>
        <p:spPr bwMode="auto">
          <a:xfrm>
            <a:off x="6134131" y="3954830"/>
            <a:ext cx="79279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6" name="橢圓 17"/>
          <p:cNvSpPr>
            <a:spLocks noChangeArrowheads="1"/>
          </p:cNvSpPr>
          <p:nvPr/>
        </p:nvSpPr>
        <p:spPr bwMode="auto">
          <a:xfrm>
            <a:off x="7061689" y="3954830"/>
            <a:ext cx="79454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0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7" name="橢圓 18"/>
          <p:cNvSpPr>
            <a:spLocks noChangeArrowheads="1"/>
          </p:cNvSpPr>
          <p:nvPr/>
        </p:nvSpPr>
        <p:spPr bwMode="auto">
          <a:xfrm>
            <a:off x="7989247" y="3954830"/>
            <a:ext cx="79454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8" name="橢圓 19"/>
          <p:cNvSpPr>
            <a:spLocks noChangeArrowheads="1"/>
          </p:cNvSpPr>
          <p:nvPr/>
        </p:nvSpPr>
        <p:spPr bwMode="auto">
          <a:xfrm>
            <a:off x="5206574" y="4901541"/>
            <a:ext cx="792799" cy="79271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9" name="橢圓 20"/>
          <p:cNvSpPr>
            <a:spLocks noChangeArrowheads="1"/>
          </p:cNvSpPr>
          <p:nvPr/>
        </p:nvSpPr>
        <p:spPr bwMode="auto">
          <a:xfrm>
            <a:off x="6134131" y="4901541"/>
            <a:ext cx="792799" cy="79271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20" name="橢圓 21"/>
          <p:cNvSpPr>
            <a:spLocks noChangeArrowheads="1"/>
          </p:cNvSpPr>
          <p:nvPr/>
        </p:nvSpPr>
        <p:spPr bwMode="auto">
          <a:xfrm>
            <a:off x="7061689" y="4901541"/>
            <a:ext cx="794549" cy="79271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0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21" name="橢圓 22"/>
          <p:cNvSpPr>
            <a:spLocks noChangeArrowheads="1"/>
          </p:cNvSpPr>
          <p:nvPr/>
        </p:nvSpPr>
        <p:spPr bwMode="auto">
          <a:xfrm>
            <a:off x="7989247" y="4901541"/>
            <a:ext cx="794549" cy="79271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22" name="橢圓 23"/>
          <p:cNvSpPr>
            <a:spLocks noChangeArrowheads="1"/>
          </p:cNvSpPr>
          <p:nvPr/>
        </p:nvSpPr>
        <p:spPr bwMode="auto">
          <a:xfrm>
            <a:off x="5217074" y="5797502"/>
            <a:ext cx="79279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23" name="橢圓 24"/>
          <p:cNvSpPr>
            <a:spLocks noChangeArrowheads="1"/>
          </p:cNvSpPr>
          <p:nvPr/>
        </p:nvSpPr>
        <p:spPr bwMode="auto">
          <a:xfrm>
            <a:off x="6134131" y="5783503"/>
            <a:ext cx="792799" cy="79271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-2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24" name="橢圓 25"/>
          <p:cNvSpPr>
            <a:spLocks noChangeArrowheads="1"/>
          </p:cNvSpPr>
          <p:nvPr/>
        </p:nvSpPr>
        <p:spPr bwMode="auto">
          <a:xfrm>
            <a:off x="7061689" y="5783503"/>
            <a:ext cx="794549" cy="79271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-2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25" name="橢圓 26"/>
          <p:cNvSpPr>
            <a:spLocks noChangeArrowheads="1"/>
          </p:cNvSpPr>
          <p:nvPr/>
        </p:nvSpPr>
        <p:spPr bwMode="auto">
          <a:xfrm>
            <a:off x="7989247" y="5783503"/>
            <a:ext cx="794549" cy="79271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26" name="矩形 27"/>
          <p:cNvSpPr/>
          <p:nvPr/>
        </p:nvSpPr>
        <p:spPr>
          <a:xfrm>
            <a:off x="1636353" y="2644137"/>
            <a:ext cx="1562846" cy="1524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28"/>
          <p:cNvSpPr/>
          <p:nvPr/>
        </p:nvSpPr>
        <p:spPr>
          <a:xfrm>
            <a:off x="2128132" y="2647637"/>
            <a:ext cx="1562847" cy="1524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9"/>
          <p:cNvSpPr/>
          <p:nvPr/>
        </p:nvSpPr>
        <p:spPr>
          <a:xfrm>
            <a:off x="2682917" y="2651137"/>
            <a:ext cx="1561097" cy="1524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30"/>
          <p:cNvSpPr/>
          <p:nvPr/>
        </p:nvSpPr>
        <p:spPr>
          <a:xfrm>
            <a:off x="1086818" y="3097367"/>
            <a:ext cx="1561097" cy="15241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1598" name="矩形 33"/>
          <p:cNvSpPr>
            <a:spLocks noChangeArrowheads="1"/>
          </p:cNvSpPr>
          <p:nvPr/>
        </p:nvSpPr>
        <p:spPr bwMode="auto">
          <a:xfrm>
            <a:off x="1286331" y="1909168"/>
            <a:ext cx="1308026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31" name="矩形 31"/>
          <p:cNvSpPr/>
          <p:nvPr/>
        </p:nvSpPr>
        <p:spPr>
          <a:xfrm>
            <a:off x="2682917" y="4152572"/>
            <a:ext cx="1561097" cy="1524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矩形 7"/>
          <p:cNvSpPr/>
          <p:nvPr/>
        </p:nvSpPr>
        <p:spPr>
          <a:xfrm>
            <a:off x="6134131" y="526728"/>
            <a:ext cx="577536" cy="502228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矩形 35"/>
          <p:cNvSpPr/>
          <p:nvPr/>
        </p:nvSpPr>
        <p:spPr>
          <a:xfrm>
            <a:off x="6746669" y="1032456"/>
            <a:ext cx="579285" cy="502229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矩形 36"/>
          <p:cNvSpPr/>
          <p:nvPr/>
        </p:nvSpPr>
        <p:spPr>
          <a:xfrm>
            <a:off x="7325955" y="1548684"/>
            <a:ext cx="577536" cy="502228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5" name="直線接點 9"/>
          <p:cNvCxnSpPr/>
          <p:nvPr/>
        </p:nvCxnSpPr>
        <p:spPr>
          <a:xfrm>
            <a:off x="6134131" y="526728"/>
            <a:ext cx="1769359" cy="1524184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/>
          <p:cNvSpPr/>
          <p:nvPr/>
        </p:nvSpPr>
        <p:spPr>
          <a:xfrm>
            <a:off x="5196073" y="3071119"/>
            <a:ext cx="803299" cy="780466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38"/>
          <p:cNvSpPr/>
          <p:nvPr/>
        </p:nvSpPr>
        <p:spPr>
          <a:xfrm>
            <a:off x="5217074" y="5801002"/>
            <a:ext cx="803299" cy="780466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9" name="直線接點 40"/>
          <p:cNvCxnSpPr/>
          <p:nvPr/>
        </p:nvCxnSpPr>
        <p:spPr>
          <a:xfrm>
            <a:off x="1023814" y="2673886"/>
            <a:ext cx="1771110" cy="1524185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/>
          <p:cNvCxnSpPr/>
          <p:nvPr/>
        </p:nvCxnSpPr>
        <p:spPr>
          <a:xfrm>
            <a:off x="971311" y="4145572"/>
            <a:ext cx="1769359" cy="1524184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75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</p:spPr>
        <p:txBody>
          <a:bodyPr/>
          <a:lstStyle/>
          <a:p>
            <a:pPr>
              <a:buNone/>
            </a:pPr>
            <a:r>
              <a:rPr lang="en-US" altLang="zh-TW" dirty="0">
                <a:ea typeface="ＭＳ Ｐゴシック" pitchFamily="34" charset="-128"/>
              </a:rPr>
              <a:t>Convolution</a:t>
            </a:r>
            <a:endParaRPr lang="zh-TW" altLang="en-US" dirty="0">
              <a:ea typeface="ＭＳ Ｐゴシック" pitchFamily="34" charset="-128"/>
            </a:endParaRPr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1086819" y="2644137"/>
          <a:ext cx="3167700" cy="3023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581" name="文字方塊 4"/>
          <p:cNvSpPr txBox="1">
            <a:spLocks noChangeArrowheads="1"/>
          </p:cNvSpPr>
          <p:nvPr/>
        </p:nvSpPr>
        <p:spPr bwMode="auto">
          <a:xfrm>
            <a:off x="1377337" y="5940996"/>
            <a:ext cx="2586660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11"/>
          <p:cNvSpPr>
            <a:spLocks noChangeArrowheads="1"/>
          </p:cNvSpPr>
          <p:nvPr/>
        </p:nvSpPr>
        <p:spPr bwMode="auto">
          <a:xfrm>
            <a:off x="5206574" y="3072868"/>
            <a:ext cx="79279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8" name="橢圓 12"/>
          <p:cNvSpPr>
            <a:spLocks noChangeArrowheads="1"/>
          </p:cNvSpPr>
          <p:nvPr/>
        </p:nvSpPr>
        <p:spPr bwMode="auto">
          <a:xfrm>
            <a:off x="6134131" y="3072868"/>
            <a:ext cx="79279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9" name="橢圓 13"/>
          <p:cNvSpPr>
            <a:spLocks noChangeArrowheads="1"/>
          </p:cNvSpPr>
          <p:nvPr/>
        </p:nvSpPr>
        <p:spPr bwMode="auto">
          <a:xfrm>
            <a:off x="7061689" y="3072868"/>
            <a:ext cx="79454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0" name="橢圓 14"/>
          <p:cNvSpPr>
            <a:spLocks noChangeArrowheads="1"/>
          </p:cNvSpPr>
          <p:nvPr/>
        </p:nvSpPr>
        <p:spPr bwMode="auto">
          <a:xfrm>
            <a:off x="7989247" y="3072868"/>
            <a:ext cx="79454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1" name="橢圓 15"/>
          <p:cNvSpPr>
            <a:spLocks noChangeArrowheads="1"/>
          </p:cNvSpPr>
          <p:nvPr/>
        </p:nvSpPr>
        <p:spPr bwMode="auto">
          <a:xfrm>
            <a:off x="5206574" y="3954830"/>
            <a:ext cx="79279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2" name="橢圓 16"/>
          <p:cNvSpPr>
            <a:spLocks noChangeArrowheads="1"/>
          </p:cNvSpPr>
          <p:nvPr/>
        </p:nvSpPr>
        <p:spPr bwMode="auto">
          <a:xfrm>
            <a:off x="6134131" y="3954830"/>
            <a:ext cx="79279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3" name="橢圓 17"/>
          <p:cNvSpPr>
            <a:spLocks noChangeArrowheads="1"/>
          </p:cNvSpPr>
          <p:nvPr/>
        </p:nvSpPr>
        <p:spPr bwMode="auto">
          <a:xfrm>
            <a:off x="7061689" y="3954830"/>
            <a:ext cx="79454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0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4" name="橢圓 18"/>
          <p:cNvSpPr>
            <a:spLocks noChangeArrowheads="1"/>
          </p:cNvSpPr>
          <p:nvPr/>
        </p:nvSpPr>
        <p:spPr bwMode="auto">
          <a:xfrm>
            <a:off x="7989247" y="3954830"/>
            <a:ext cx="79454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5" name="橢圓 19"/>
          <p:cNvSpPr>
            <a:spLocks noChangeArrowheads="1"/>
          </p:cNvSpPr>
          <p:nvPr/>
        </p:nvSpPr>
        <p:spPr bwMode="auto">
          <a:xfrm>
            <a:off x="5206574" y="4901541"/>
            <a:ext cx="792799" cy="79271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6" name="橢圓 20"/>
          <p:cNvSpPr>
            <a:spLocks noChangeArrowheads="1"/>
          </p:cNvSpPr>
          <p:nvPr/>
        </p:nvSpPr>
        <p:spPr bwMode="auto">
          <a:xfrm>
            <a:off x="6134131" y="4901541"/>
            <a:ext cx="792799" cy="79271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7" name="橢圓 21"/>
          <p:cNvSpPr>
            <a:spLocks noChangeArrowheads="1"/>
          </p:cNvSpPr>
          <p:nvPr/>
        </p:nvSpPr>
        <p:spPr bwMode="auto">
          <a:xfrm>
            <a:off x="7061689" y="4901541"/>
            <a:ext cx="794549" cy="79271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0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8" name="橢圓 22"/>
          <p:cNvSpPr>
            <a:spLocks noChangeArrowheads="1"/>
          </p:cNvSpPr>
          <p:nvPr/>
        </p:nvSpPr>
        <p:spPr bwMode="auto">
          <a:xfrm>
            <a:off x="7989247" y="4901541"/>
            <a:ext cx="794549" cy="79271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9" name="橢圓 23"/>
          <p:cNvSpPr>
            <a:spLocks noChangeArrowheads="1"/>
          </p:cNvSpPr>
          <p:nvPr/>
        </p:nvSpPr>
        <p:spPr bwMode="auto">
          <a:xfrm>
            <a:off x="5206574" y="5783503"/>
            <a:ext cx="792799" cy="79271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20" name="橢圓 24"/>
          <p:cNvSpPr>
            <a:spLocks noChangeArrowheads="1"/>
          </p:cNvSpPr>
          <p:nvPr/>
        </p:nvSpPr>
        <p:spPr bwMode="auto">
          <a:xfrm>
            <a:off x="6134131" y="5783503"/>
            <a:ext cx="792799" cy="79271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-2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21" name="橢圓 25"/>
          <p:cNvSpPr>
            <a:spLocks noChangeArrowheads="1"/>
          </p:cNvSpPr>
          <p:nvPr/>
        </p:nvSpPr>
        <p:spPr bwMode="auto">
          <a:xfrm>
            <a:off x="7061689" y="5783503"/>
            <a:ext cx="794549" cy="79271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-2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22" name="橢圓 26"/>
          <p:cNvSpPr>
            <a:spLocks noChangeArrowheads="1"/>
          </p:cNvSpPr>
          <p:nvPr/>
        </p:nvSpPr>
        <p:spPr bwMode="auto">
          <a:xfrm>
            <a:off x="7989247" y="5783503"/>
            <a:ext cx="794549" cy="79271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graphicFrame>
        <p:nvGraphicFramePr>
          <p:cNvPr id="23" name="表格 34"/>
          <p:cNvGraphicFramePr>
            <a:graphicFrameLocks noGrp="1"/>
          </p:cNvGraphicFramePr>
          <p:nvPr/>
        </p:nvGraphicFramePr>
        <p:xfrm>
          <a:off x="6268889" y="402483"/>
          <a:ext cx="1788609" cy="1511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616" name="文字方塊 35"/>
          <p:cNvSpPr txBox="1">
            <a:spLocks noChangeArrowheads="1"/>
          </p:cNvSpPr>
          <p:nvPr/>
        </p:nvSpPr>
        <p:spPr bwMode="auto">
          <a:xfrm>
            <a:off x="8057500" y="904712"/>
            <a:ext cx="1596099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Filter 2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5" name="矩形 36"/>
          <p:cNvSpPr/>
          <p:nvPr/>
        </p:nvSpPr>
        <p:spPr>
          <a:xfrm>
            <a:off x="1086818" y="2644137"/>
            <a:ext cx="1561097" cy="152418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矩形 37"/>
          <p:cNvSpPr/>
          <p:nvPr/>
        </p:nvSpPr>
        <p:spPr>
          <a:xfrm>
            <a:off x="1641602" y="2644137"/>
            <a:ext cx="1562847" cy="152418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38"/>
          <p:cNvSpPr/>
          <p:nvPr/>
        </p:nvSpPr>
        <p:spPr>
          <a:xfrm>
            <a:off x="2128132" y="2645887"/>
            <a:ext cx="1562847" cy="152418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39"/>
          <p:cNvSpPr/>
          <p:nvPr/>
        </p:nvSpPr>
        <p:spPr>
          <a:xfrm>
            <a:off x="2653165" y="2644137"/>
            <a:ext cx="1562847" cy="152418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40"/>
          <p:cNvSpPr/>
          <p:nvPr/>
        </p:nvSpPr>
        <p:spPr>
          <a:xfrm>
            <a:off x="1086818" y="3097367"/>
            <a:ext cx="1561097" cy="152418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橢圓 41"/>
          <p:cNvSpPr>
            <a:spLocks noChangeArrowheads="1"/>
          </p:cNvSpPr>
          <p:nvPr/>
        </p:nvSpPr>
        <p:spPr bwMode="auto">
          <a:xfrm>
            <a:off x="5407836" y="3302109"/>
            <a:ext cx="794549" cy="79446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31" name="橢圓 42"/>
          <p:cNvSpPr>
            <a:spLocks noChangeArrowheads="1"/>
          </p:cNvSpPr>
          <p:nvPr/>
        </p:nvSpPr>
        <p:spPr bwMode="auto">
          <a:xfrm>
            <a:off x="6335393" y="3302109"/>
            <a:ext cx="794549" cy="79446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32" name="橢圓 43"/>
          <p:cNvSpPr>
            <a:spLocks noChangeArrowheads="1"/>
          </p:cNvSpPr>
          <p:nvPr/>
        </p:nvSpPr>
        <p:spPr bwMode="auto">
          <a:xfrm>
            <a:off x="7264701" y="3302109"/>
            <a:ext cx="792799" cy="79446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33" name="橢圓 44"/>
          <p:cNvSpPr>
            <a:spLocks noChangeArrowheads="1"/>
          </p:cNvSpPr>
          <p:nvPr/>
        </p:nvSpPr>
        <p:spPr bwMode="auto">
          <a:xfrm>
            <a:off x="8192259" y="3302109"/>
            <a:ext cx="794549" cy="79446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34" name="橢圓 45"/>
          <p:cNvSpPr>
            <a:spLocks noChangeArrowheads="1"/>
          </p:cNvSpPr>
          <p:nvPr/>
        </p:nvSpPr>
        <p:spPr bwMode="auto">
          <a:xfrm>
            <a:off x="5407836" y="4184071"/>
            <a:ext cx="794549" cy="79446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35" name="橢圓 46"/>
          <p:cNvSpPr>
            <a:spLocks noChangeArrowheads="1"/>
          </p:cNvSpPr>
          <p:nvPr/>
        </p:nvSpPr>
        <p:spPr bwMode="auto">
          <a:xfrm>
            <a:off x="6335393" y="4184071"/>
            <a:ext cx="794549" cy="79446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36" name="橢圓 47"/>
          <p:cNvSpPr>
            <a:spLocks noChangeArrowheads="1"/>
          </p:cNvSpPr>
          <p:nvPr/>
        </p:nvSpPr>
        <p:spPr bwMode="auto">
          <a:xfrm>
            <a:off x="7264701" y="4184071"/>
            <a:ext cx="792799" cy="79446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-2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37" name="橢圓 48"/>
          <p:cNvSpPr>
            <a:spLocks noChangeArrowheads="1"/>
          </p:cNvSpPr>
          <p:nvPr/>
        </p:nvSpPr>
        <p:spPr bwMode="auto">
          <a:xfrm>
            <a:off x="8192259" y="4184071"/>
            <a:ext cx="794549" cy="79446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38" name="橢圓 49"/>
          <p:cNvSpPr>
            <a:spLocks noChangeArrowheads="1"/>
          </p:cNvSpPr>
          <p:nvPr/>
        </p:nvSpPr>
        <p:spPr bwMode="auto">
          <a:xfrm>
            <a:off x="5407836" y="5130780"/>
            <a:ext cx="794549" cy="79271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39" name="橢圓 50"/>
          <p:cNvSpPr>
            <a:spLocks noChangeArrowheads="1"/>
          </p:cNvSpPr>
          <p:nvPr/>
        </p:nvSpPr>
        <p:spPr bwMode="auto">
          <a:xfrm>
            <a:off x="6335393" y="5130780"/>
            <a:ext cx="794549" cy="79271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40" name="橢圓 51"/>
          <p:cNvSpPr>
            <a:spLocks noChangeArrowheads="1"/>
          </p:cNvSpPr>
          <p:nvPr/>
        </p:nvSpPr>
        <p:spPr bwMode="auto">
          <a:xfrm>
            <a:off x="7264701" y="5130780"/>
            <a:ext cx="792799" cy="79271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-2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41" name="橢圓 52"/>
          <p:cNvSpPr>
            <a:spLocks noChangeArrowheads="1"/>
          </p:cNvSpPr>
          <p:nvPr/>
        </p:nvSpPr>
        <p:spPr bwMode="auto">
          <a:xfrm>
            <a:off x="8192259" y="5130780"/>
            <a:ext cx="794549" cy="79271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42" name="橢圓 53"/>
          <p:cNvSpPr>
            <a:spLocks noChangeArrowheads="1"/>
          </p:cNvSpPr>
          <p:nvPr/>
        </p:nvSpPr>
        <p:spPr bwMode="auto">
          <a:xfrm>
            <a:off x="5407836" y="6012742"/>
            <a:ext cx="794549" cy="79271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43" name="橢圓 54"/>
          <p:cNvSpPr>
            <a:spLocks noChangeArrowheads="1"/>
          </p:cNvSpPr>
          <p:nvPr/>
        </p:nvSpPr>
        <p:spPr bwMode="auto">
          <a:xfrm>
            <a:off x="6335393" y="6012742"/>
            <a:ext cx="794549" cy="79271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0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44" name="橢圓 55"/>
          <p:cNvSpPr>
            <a:spLocks noChangeArrowheads="1"/>
          </p:cNvSpPr>
          <p:nvPr/>
        </p:nvSpPr>
        <p:spPr bwMode="auto">
          <a:xfrm>
            <a:off x="7264701" y="6012742"/>
            <a:ext cx="792799" cy="79271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-4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45" name="橢圓 56"/>
          <p:cNvSpPr>
            <a:spLocks noChangeArrowheads="1"/>
          </p:cNvSpPr>
          <p:nvPr/>
        </p:nvSpPr>
        <p:spPr bwMode="auto">
          <a:xfrm>
            <a:off x="8192259" y="6012742"/>
            <a:ext cx="794549" cy="79271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46" name="文字方塊 2"/>
          <p:cNvSpPr txBox="1">
            <a:spLocks noChangeArrowheads="1"/>
          </p:cNvSpPr>
          <p:nvPr/>
        </p:nvSpPr>
        <p:spPr bwMode="auto">
          <a:xfrm>
            <a:off x="4872302" y="2267903"/>
            <a:ext cx="5040313" cy="57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 sz="3100">
                <a:solidFill>
                  <a:srgbClr val="0000FF"/>
                </a:solidFill>
              </a:rPr>
              <a:t>Repeat this for each filter</a:t>
            </a:r>
            <a:endParaRPr lang="zh-TW" altLang="en-US" sz="3100">
              <a:solidFill>
                <a:srgbClr val="0000FF"/>
              </a:solidFill>
            </a:endParaRPr>
          </a:p>
        </p:txBody>
      </p:sp>
      <p:sp>
        <p:nvSpPr>
          <p:cNvPr id="47" name="矩形 57"/>
          <p:cNvSpPr/>
          <p:nvPr/>
        </p:nvSpPr>
        <p:spPr>
          <a:xfrm>
            <a:off x="2663665" y="4170071"/>
            <a:ext cx="1561097" cy="152418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640" name="矩形 58"/>
          <p:cNvSpPr>
            <a:spLocks noChangeArrowheads="1"/>
          </p:cNvSpPr>
          <p:nvPr/>
        </p:nvSpPr>
        <p:spPr bwMode="auto">
          <a:xfrm>
            <a:off x="1286331" y="1909168"/>
            <a:ext cx="1308026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49" name="文字方塊 59"/>
          <p:cNvSpPr txBox="1">
            <a:spLocks noChangeArrowheads="1"/>
          </p:cNvSpPr>
          <p:nvPr/>
        </p:nvSpPr>
        <p:spPr bwMode="auto">
          <a:xfrm>
            <a:off x="5460339" y="6803708"/>
            <a:ext cx="4032250" cy="78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 sz="2200">
                <a:solidFill>
                  <a:srgbClr val="FF0000"/>
                </a:solidFill>
              </a:rPr>
              <a:t>Two 4 x 4 images</a:t>
            </a:r>
          </a:p>
          <a:p>
            <a:pPr algn="ctr" eaLnBrk="1" hangingPunct="1"/>
            <a:r>
              <a:rPr lang="en-US" altLang="zh-TW" sz="2200">
                <a:solidFill>
                  <a:srgbClr val="FF0000"/>
                </a:solidFill>
              </a:rPr>
              <a:t>Forming 2 x 4 x 4 matrix</a:t>
            </a:r>
            <a:endParaRPr lang="zh-TW" altLang="en-US" sz="2200">
              <a:solidFill>
                <a:srgbClr val="FF0000"/>
              </a:solidFill>
            </a:endParaRPr>
          </a:p>
        </p:txBody>
      </p:sp>
      <p:sp>
        <p:nvSpPr>
          <p:cNvPr id="50" name="矩形 5"/>
          <p:cNvSpPr/>
          <p:nvPr/>
        </p:nvSpPr>
        <p:spPr>
          <a:xfrm>
            <a:off x="5880365" y="4451809"/>
            <a:ext cx="2558659" cy="10727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3100" dirty="0">
                <a:solidFill>
                  <a:srgbClr val="000000"/>
                </a:solidFill>
              </a:rPr>
              <a:t>Feature</a:t>
            </a:r>
          </a:p>
          <a:p>
            <a:pPr algn="ctr">
              <a:defRPr/>
            </a:pPr>
            <a:r>
              <a:rPr lang="en-US" altLang="zh-TW" sz="3100" dirty="0">
                <a:solidFill>
                  <a:srgbClr val="000000"/>
                </a:solidFill>
              </a:rPr>
              <a:t>Map</a:t>
            </a:r>
            <a:endParaRPr lang="zh-TW" altLang="en-US" sz="3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21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9" grpId="0"/>
      <p:bldP spid="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標題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</p:spPr>
        <p:txBody>
          <a:bodyPr/>
          <a:lstStyle/>
          <a:p>
            <a:pPr>
              <a:buNone/>
            </a:pPr>
            <a:r>
              <a:rPr lang="en-US" altLang="zh-TW" dirty="0">
                <a:ea typeface="ＭＳ Ｐゴシック" pitchFamily="34" charset="-128"/>
              </a:rPr>
              <a:t>Color image: RGB 3 channels</a:t>
            </a:r>
            <a:endParaRPr lang="zh-TW" altLang="en-US" dirty="0">
              <a:ea typeface="ＭＳ Ｐゴシック" pitchFamily="34" charset="-128"/>
            </a:endParaRPr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/>
        </p:nvGraphicFramePr>
        <p:xfrm>
          <a:off x="5462090" y="3793837"/>
          <a:ext cx="3167700" cy="3023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/>
        </p:nvGraphicFramePr>
        <p:xfrm>
          <a:off x="5642351" y="4021327"/>
          <a:ext cx="3167700" cy="3023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/>
          <p:cNvGraphicFramePr>
            <a:graphicFrameLocks/>
          </p:cNvGraphicFramePr>
          <p:nvPr/>
        </p:nvGraphicFramePr>
        <p:xfrm>
          <a:off x="5869865" y="4243568"/>
          <a:ext cx="3167699" cy="3023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9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61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270954" y="1779674"/>
          <a:ext cx="1788609" cy="1511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>
            <a:spLocks noChangeArrowheads="1"/>
          </p:cNvSpPr>
          <p:nvPr/>
        </p:nvSpPr>
        <p:spPr bwMode="auto">
          <a:xfrm>
            <a:off x="5155820" y="2581139"/>
            <a:ext cx="1596099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583909" y="1734176"/>
          <a:ext cx="1788609" cy="1511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>
            <a:spLocks noChangeArrowheads="1"/>
          </p:cNvSpPr>
          <p:nvPr/>
        </p:nvSpPr>
        <p:spPr bwMode="auto">
          <a:xfrm>
            <a:off x="8467025" y="2537392"/>
            <a:ext cx="1597850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438964" y="1947667"/>
          <a:ext cx="1788609" cy="1511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3606975" y="2075411"/>
          <a:ext cx="1788609" cy="1511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6751919" y="1882919"/>
          <a:ext cx="1788609" cy="1511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6919930" y="2050912"/>
          <a:ext cx="1788609" cy="1511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向右箭號 4"/>
          <p:cNvSpPr/>
          <p:nvPr/>
        </p:nvSpPr>
        <p:spPr>
          <a:xfrm>
            <a:off x="4735793" y="4828043"/>
            <a:ext cx="560035" cy="957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18" name="群組 17"/>
          <p:cNvGrpSpPr>
            <a:grpSpLocks/>
          </p:cNvGrpSpPr>
          <p:nvPr/>
        </p:nvGrpSpPr>
        <p:grpSpPr bwMode="auto">
          <a:xfrm>
            <a:off x="390276" y="3372106"/>
            <a:ext cx="4329768" cy="4002077"/>
            <a:chOff x="353684" y="3059766"/>
            <a:chExt cx="3927508" cy="3629534"/>
          </a:xfrm>
        </p:grpSpPr>
        <p:pic>
          <p:nvPicPr>
            <p:cNvPr id="23819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22" y="3442427"/>
              <a:ext cx="3907070" cy="3246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20" name="文字方塊 16"/>
            <p:cNvSpPr txBox="1">
              <a:spLocks noChangeArrowheads="1"/>
            </p:cNvSpPr>
            <p:nvPr/>
          </p:nvSpPr>
          <p:spPr bwMode="auto">
            <a:xfrm>
              <a:off x="353684" y="3059766"/>
              <a:ext cx="1997613" cy="418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TW"/>
                <a:t>Color image</a:t>
              </a:r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24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1599599" y="1420940"/>
          <a:ext cx="1989870" cy="19345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1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1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16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7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700" dirty="0">
                        <a:solidFill>
                          <a:srgbClr val="0000FF"/>
                        </a:solidFill>
                      </a:endParaRPr>
                    </a:p>
                  </a:txBody>
                  <a:tcPr marL="63311" marR="63311" marT="31674" marB="316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7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700" dirty="0">
                        <a:solidFill>
                          <a:srgbClr val="0000FF"/>
                        </a:solidFill>
                      </a:endParaRPr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700" dirty="0">
                        <a:solidFill>
                          <a:srgbClr val="0000FF"/>
                        </a:solidFill>
                      </a:endParaRPr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7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700" dirty="0">
                        <a:solidFill>
                          <a:srgbClr val="0000FF"/>
                        </a:solidFill>
                      </a:endParaRPr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700" dirty="0">
                        <a:solidFill>
                          <a:srgbClr val="0000FF"/>
                        </a:solidFill>
                      </a:endParaRPr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7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700" dirty="0">
                        <a:solidFill>
                          <a:srgbClr val="0000FF"/>
                        </a:solidFill>
                      </a:endParaRPr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700" dirty="0">
                        <a:solidFill>
                          <a:srgbClr val="0000FF"/>
                        </a:solidFill>
                      </a:endParaRPr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7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700" dirty="0">
                        <a:solidFill>
                          <a:srgbClr val="0000FF"/>
                        </a:solidFill>
                      </a:endParaRPr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700" dirty="0">
                        <a:solidFill>
                          <a:srgbClr val="0000FF"/>
                        </a:solidFill>
                      </a:endParaRPr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7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700" dirty="0">
                        <a:solidFill>
                          <a:srgbClr val="0000FF"/>
                        </a:solidFill>
                      </a:endParaRPr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700" dirty="0">
                        <a:solidFill>
                          <a:srgbClr val="0000FF"/>
                        </a:solidFill>
                      </a:endParaRPr>
                    </a:p>
                  </a:txBody>
                  <a:tcPr marL="63311" marR="63311" marT="31674" marB="316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74" marB="3167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628" name="文字方塊 4"/>
          <p:cNvSpPr txBox="1">
            <a:spLocks noChangeArrowheads="1"/>
          </p:cNvSpPr>
          <p:nvPr/>
        </p:nvSpPr>
        <p:spPr bwMode="auto">
          <a:xfrm>
            <a:off x="1907618" y="3321358"/>
            <a:ext cx="1373836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image</a:t>
            </a:r>
            <a:endParaRPr lang="zh-TW" altLang="en-US"/>
          </a:p>
        </p:txBody>
      </p:sp>
      <p:pic>
        <p:nvPicPr>
          <p:cNvPr id="24629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43" y="1447188"/>
            <a:ext cx="2112380" cy="206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向右箭號 62"/>
          <p:cNvSpPr/>
          <p:nvPr/>
        </p:nvSpPr>
        <p:spPr>
          <a:xfrm>
            <a:off x="4049751" y="2371149"/>
            <a:ext cx="2073879" cy="734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631" name="文字方塊 7"/>
          <p:cNvSpPr txBox="1">
            <a:spLocks noChangeArrowheads="1"/>
          </p:cNvSpPr>
          <p:nvPr/>
        </p:nvSpPr>
        <p:spPr bwMode="auto">
          <a:xfrm>
            <a:off x="4032250" y="3023870"/>
            <a:ext cx="2210388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56064" y="1398191"/>
          <a:ext cx="1062315" cy="8977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92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59883" marR="59883" marT="29923" marB="299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59883" marR="59883" marT="29923" marB="299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59883" marR="59883" marT="29923" marB="299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2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59883" marR="59883" marT="29923" marB="299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59883" marR="59883" marT="29923" marB="299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59883" marR="59883" marT="29923" marB="299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2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59883" marR="59883" marT="29923" marB="299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59883" marR="59883" marT="29923" marB="299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59883" marR="59883" marT="29923" marB="299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862491" y="1403439"/>
          <a:ext cx="1044813" cy="8837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5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58896" marR="58896" marT="29433" marB="294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58896" marR="58896" marT="29433" marB="294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58896" marR="58896" marT="29433" marB="294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5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58896" marR="58896" marT="29433" marB="294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58896" marR="58896" marT="29433" marB="294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58896" marR="58896" marT="29433" marB="294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5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58896" marR="58896" marT="29433" marB="294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58896" marR="58896" marT="29433" marB="294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58896" marR="58896" marT="29433" marB="294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矩形 11"/>
          <p:cNvSpPr/>
          <p:nvPr/>
        </p:nvSpPr>
        <p:spPr>
          <a:xfrm>
            <a:off x="1148072" y="1153201"/>
            <a:ext cx="7815985" cy="28698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矩形 39"/>
          <p:cNvSpPr>
            <a:spLocks noChangeArrowheads="1"/>
          </p:cNvSpPr>
          <p:nvPr/>
        </p:nvSpPr>
        <p:spPr bwMode="auto">
          <a:xfrm>
            <a:off x="5812111" y="4297815"/>
            <a:ext cx="549534" cy="2892626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矩形 40"/>
          <p:cNvSpPr>
            <a:spLocks noChangeArrowheads="1"/>
          </p:cNvSpPr>
          <p:nvPr/>
        </p:nvSpPr>
        <p:spPr bwMode="auto">
          <a:xfrm>
            <a:off x="5887365" y="5088781"/>
            <a:ext cx="378023" cy="377984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矩形 41"/>
          <p:cNvSpPr>
            <a:spLocks noChangeArrowheads="1"/>
          </p:cNvSpPr>
          <p:nvPr/>
        </p:nvSpPr>
        <p:spPr bwMode="auto">
          <a:xfrm>
            <a:off x="5894366" y="4458808"/>
            <a:ext cx="378023" cy="377984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graphicFrame>
        <p:nvGraphicFramePr>
          <p:cNvPr id="24672" name="Object 12"/>
          <p:cNvGraphicFramePr>
            <a:graphicFrameLocks noChangeAspect="1"/>
          </p:cNvGraphicFramePr>
          <p:nvPr/>
        </p:nvGraphicFramePr>
        <p:xfrm>
          <a:off x="5908366" y="4353813"/>
          <a:ext cx="358773" cy="509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3505200" imgH="4978400" progId="Equation.3">
                  <p:embed/>
                </p:oleObj>
              </mc:Choice>
              <mc:Fallback>
                <p:oleObj name="方程式" r:id="rId3" imgW="3505200" imgH="4978400" progId="Equation.3">
                  <p:embed/>
                  <p:pic>
                    <p:nvPicPr>
                      <p:cNvPr id="2467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8366" y="4353813"/>
                        <a:ext cx="358773" cy="509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3" name="Object 12"/>
          <p:cNvGraphicFramePr>
            <a:graphicFrameLocks noChangeAspect="1"/>
          </p:cNvGraphicFramePr>
          <p:nvPr/>
        </p:nvGraphicFramePr>
        <p:xfrm>
          <a:off x="5913618" y="4997786"/>
          <a:ext cx="388524" cy="509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3797300" imgH="4978400" progId="Equation.3">
                  <p:embed/>
                </p:oleObj>
              </mc:Choice>
              <mc:Fallback>
                <p:oleObj name="方程式" r:id="rId5" imgW="3797300" imgH="4978400" progId="Equation.3">
                  <p:embed/>
                  <p:pic>
                    <p:nvPicPr>
                      <p:cNvPr id="2467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3618" y="4997786"/>
                        <a:ext cx="388524" cy="509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44"/>
          <p:cNvSpPr>
            <a:spLocks noChangeArrowheads="1"/>
          </p:cNvSpPr>
          <p:nvPr/>
        </p:nvSpPr>
        <p:spPr bwMode="auto">
          <a:xfrm>
            <a:off x="7525467" y="4266317"/>
            <a:ext cx="822551" cy="2950373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8" name="橢圓 45"/>
          <p:cNvSpPr>
            <a:spLocks noChangeArrowheads="1"/>
          </p:cNvSpPr>
          <p:nvPr/>
        </p:nvSpPr>
        <p:spPr bwMode="auto">
          <a:xfrm>
            <a:off x="7644475" y="4283816"/>
            <a:ext cx="633539" cy="633473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9" name="橢圓 46"/>
          <p:cNvSpPr>
            <a:spLocks noChangeArrowheads="1"/>
          </p:cNvSpPr>
          <p:nvPr/>
        </p:nvSpPr>
        <p:spPr bwMode="auto">
          <a:xfrm>
            <a:off x="7635724" y="5137779"/>
            <a:ext cx="631789" cy="631723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橢圓 47"/>
          <p:cNvSpPr>
            <a:spLocks noChangeArrowheads="1"/>
          </p:cNvSpPr>
          <p:nvPr/>
        </p:nvSpPr>
        <p:spPr bwMode="auto">
          <a:xfrm>
            <a:off x="7621724" y="6490472"/>
            <a:ext cx="633539" cy="633473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4678" name="文字方塊 48"/>
          <p:cNvSpPr txBox="1">
            <a:spLocks noChangeArrowheads="1"/>
          </p:cNvSpPr>
          <p:nvPr/>
        </p:nvSpPr>
        <p:spPr bwMode="auto">
          <a:xfrm rot="5400000">
            <a:off x="7620018" y="5614293"/>
            <a:ext cx="846964" cy="105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 sz="3100"/>
              <a:t>……</a:t>
            </a:r>
            <a:endParaRPr lang="zh-TW" altLang="en-US" sz="3100"/>
          </a:p>
        </p:txBody>
      </p:sp>
      <p:sp>
        <p:nvSpPr>
          <p:cNvPr id="22" name="矩形 49"/>
          <p:cNvSpPr>
            <a:spLocks noChangeArrowheads="1"/>
          </p:cNvSpPr>
          <p:nvPr/>
        </p:nvSpPr>
        <p:spPr bwMode="auto">
          <a:xfrm>
            <a:off x="5897866" y="6628715"/>
            <a:ext cx="378023" cy="377984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graphicFrame>
        <p:nvGraphicFramePr>
          <p:cNvPr id="24680" name="Object 12"/>
          <p:cNvGraphicFramePr>
            <a:graphicFrameLocks noChangeAspect="1"/>
          </p:cNvGraphicFramePr>
          <p:nvPr/>
        </p:nvGraphicFramePr>
        <p:xfrm>
          <a:off x="5864614" y="6523719"/>
          <a:ext cx="509281" cy="538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4978400" imgH="5270500" progId="Equation.3">
                  <p:embed/>
                </p:oleObj>
              </mc:Choice>
              <mc:Fallback>
                <p:oleObj name="方程式" r:id="rId7" imgW="4978400" imgH="5270500" progId="Equation.3">
                  <p:embed/>
                  <p:pic>
                    <p:nvPicPr>
                      <p:cNvPr id="2468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4614" y="6523719"/>
                        <a:ext cx="509281" cy="5389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1" name="文字方塊 51"/>
          <p:cNvSpPr txBox="1">
            <a:spLocks noChangeArrowheads="1"/>
          </p:cNvSpPr>
          <p:nvPr/>
        </p:nvSpPr>
        <p:spPr bwMode="auto">
          <a:xfrm rot="5400000">
            <a:off x="5778028" y="5558296"/>
            <a:ext cx="846964" cy="105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 sz="3100"/>
              <a:t>……</a:t>
            </a:r>
            <a:endParaRPr lang="zh-TW" altLang="en-US" sz="3100"/>
          </a:p>
        </p:txBody>
      </p:sp>
      <p:cxnSp>
        <p:nvCxnSpPr>
          <p:cNvPr id="25" name="直線單箭頭接點 52"/>
          <p:cNvCxnSpPr>
            <a:endCxn id="18" idx="2"/>
          </p:cNvCxnSpPr>
          <p:nvPr/>
        </p:nvCxnSpPr>
        <p:spPr>
          <a:xfrm flipV="1">
            <a:off x="6279389" y="4600553"/>
            <a:ext cx="1365085" cy="139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53"/>
          <p:cNvCxnSpPr>
            <a:stCxn id="14" idx="3"/>
            <a:endCxn id="19" idx="2"/>
          </p:cNvCxnSpPr>
          <p:nvPr/>
        </p:nvCxnSpPr>
        <p:spPr>
          <a:xfrm>
            <a:off x="6272389" y="4647800"/>
            <a:ext cx="1363335" cy="8049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54"/>
          <p:cNvCxnSpPr>
            <a:stCxn id="14" idx="3"/>
            <a:endCxn id="20" idx="2"/>
          </p:cNvCxnSpPr>
          <p:nvPr/>
        </p:nvCxnSpPr>
        <p:spPr>
          <a:xfrm>
            <a:off x="6272390" y="4647801"/>
            <a:ext cx="1349334" cy="21594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55"/>
          <p:cNvCxnSpPr>
            <a:endCxn id="18" idx="2"/>
          </p:cNvCxnSpPr>
          <p:nvPr/>
        </p:nvCxnSpPr>
        <p:spPr>
          <a:xfrm flipV="1">
            <a:off x="6314392" y="4600553"/>
            <a:ext cx="1330082" cy="6562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56"/>
          <p:cNvCxnSpPr>
            <a:stCxn id="13" idx="3"/>
            <a:endCxn id="19" idx="2"/>
          </p:cNvCxnSpPr>
          <p:nvPr/>
        </p:nvCxnSpPr>
        <p:spPr>
          <a:xfrm>
            <a:off x="6265389" y="5277773"/>
            <a:ext cx="1370336" cy="1749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57"/>
          <p:cNvCxnSpPr>
            <a:stCxn id="13" idx="3"/>
            <a:endCxn id="20" idx="2"/>
          </p:cNvCxnSpPr>
          <p:nvPr/>
        </p:nvCxnSpPr>
        <p:spPr>
          <a:xfrm>
            <a:off x="6265389" y="5277774"/>
            <a:ext cx="1356335" cy="15294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58"/>
          <p:cNvCxnSpPr>
            <a:endCxn id="18" idx="2"/>
          </p:cNvCxnSpPr>
          <p:nvPr/>
        </p:nvCxnSpPr>
        <p:spPr>
          <a:xfrm flipV="1">
            <a:off x="6386147" y="4600553"/>
            <a:ext cx="1258327" cy="21979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59"/>
          <p:cNvCxnSpPr>
            <a:endCxn id="19" idx="2"/>
          </p:cNvCxnSpPr>
          <p:nvPr/>
        </p:nvCxnSpPr>
        <p:spPr>
          <a:xfrm flipV="1">
            <a:off x="6373895" y="5452766"/>
            <a:ext cx="1261829" cy="1340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0"/>
          <p:cNvCxnSpPr>
            <a:endCxn id="20" idx="2"/>
          </p:cNvCxnSpPr>
          <p:nvPr/>
        </p:nvCxnSpPr>
        <p:spPr>
          <a:xfrm>
            <a:off x="6373895" y="6793208"/>
            <a:ext cx="1247828" cy="139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內容版面配置區 3"/>
          <p:cNvGraphicFramePr>
            <a:graphicFrameLocks/>
          </p:cNvGraphicFramePr>
          <p:nvPr/>
        </p:nvGraphicFramePr>
        <p:xfrm>
          <a:off x="3673479" y="4712548"/>
          <a:ext cx="1989870" cy="1934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1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1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16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4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700" dirty="0">
                        <a:solidFill>
                          <a:srgbClr val="0000FF"/>
                        </a:solidFill>
                      </a:endParaRPr>
                    </a:p>
                  </a:txBody>
                  <a:tcPr marL="63311" marR="63311" marT="31644" marB="3164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4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700" dirty="0">
                        <a:solidFill>
                          <a:srgbClr val="0000FF"/>
                        </a:solidFill>
                      </a:endParaRPr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700" dirty="0">
                        <a:solidFill>
                          <a:srgbClr val="0000FF"/>
                        </a:solidFill>
                      </a:endParaRPr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4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700" dirty="0">
                        <a:solidFill>
                          <a:srgbClr val="0000FF"/>
                        </a:solidFill>
                      </a:endParaRPr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700" dirty="0">
                        <a:solidFill>
                          <a:srgbClr val="0000FF"/>
                        </a:solidFill>
                      </a:endParaRPr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4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700" dirty="0">
                        <a:solidFill>
                          <a:srgbClr val="0000FF"/>
                        </a:solidFill>
                      </a:endParaRPr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700" dirty="0">
                        <a:solidFill>
                          <a:srgbClr val="0000FF"/>
                        </a:solidFill>
                      </a:endParaRPr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4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700" dirty="0">
                        <a:solidFill>
                          <a:srgbClr val="0000FF"/>
                        </a:solidFill>
                      </a:endParaRPr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700" dirty="0">
                        <a:solidFill>
                          <a:srgbClr val="0000FF"/>
                        </a:solidFill>
                      </a:endParaRPr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4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700" dirty="0">
                        <a:solidFill>
                          <a:srgbClr val="0000FF"/>
                        </a:solidFill>
                      </a:endParaRPr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700" dirty="0">
                        <a:solidFill>
                          <a:srgbClr val="0000FF"/>
                        </a:solidFill>
                      </a:endParaRPr>
                    </a:p>
                  </a:txBody>
                  <a:tcPr marL="63311" marR="63311" marT="31644" marB="31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/>
                        <a:t>0</a:t>
                      </a:r>
                      <a:endParaRPr lang="zh-TW" altLang="en-US" sz="1700" dirty="0"/>
                    </a:p>
                  </a:txBody>
                  <a:tcPr marL="63311" marR="63311" marT="31644" marB="3164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742" name="矩形 68"/>
          <p:cNvSpPr>
            <a:spLocks noChangeArrowheads="1"/>
          </p:cNvSpPr>
          <p:nvPr/>
        </p:nvSpPr>
        <p:spPr bwMode="auto">
          <a:xfrm>
            <a:off x="351773" y="166244"/>
            <a:ext cx="7289727" cy="64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 sz="3500" b="1" i="1" u="sng"/>
              <a:t>Convolution vs</a:t>
            </a:r>
            <a:r>
              <a:rPr lang="en-US" altLang="zh-TW" sz="3500" b="1" i="1" u="sng" dirty="0"/>
              <a:t>. Fully Connected</a:t>
            </a:r>
            <a:endParaRPr lang="zh-TW" altLang="en-US" sz="3500" b="1" i="1" u="sng" dirty="0"/>
          </a:p>
        </p:txBody>
      </p:sp>
      <p:sp>
        <p:nvSpPr>
          <p:cNvPr id="24743" name="文字方塊 69"/>
          <p:cNvSpPr txBox="1">
            <a:spLocks noChangeArrowheads="1"/>
          </p:cNvSpPr>
          <p:nvPr/>
        </p:nvSpPr>
        <p:spPr bwMode="auto">
          <a:xfrm>
            <a:off x="1627601" y="5167529"/>
            <a:ext cx="2135132" cy="105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 sz="3100"/>
              <a:t>Fully-connected</a:t>
            </a:r>
            <a:endParaRPr lang="zh-TW" altLang="en-US" sz="3100"/>
          </a:p>
        </p:txBody>
      </p:sp>
      <p:sp>
        <p:nvSpPr>
          <p:cNvPr id="37" name="矩形 71"/>
          <p:cNvSpPr/>
          <p:nvPr/>
        </p:nvSpPr>
        <p:spPr>
          <a:xfrm>
            <a:off x="7422211" y="4185820"/>
            <a:ext cx="1009812" cy="303087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8" name="矩形 72"/>
          <p:cNvSpPr/>
          <p:nvPr/>
        </p:nvSpPr>
        <p:spPr>
          <a:xfrm>
            <a:off x="6247887" y="1359692"/>
            <a:ext cx="2297893" cy="226790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32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441028" y="2038663"/>
          <a:ext cx="3167700" cy="3023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52" name="文字方塊 4"/>
          <p:cNvSpPr txBox="1">
            <a:spLocks noChangeArrowheads="1"/>
          </p:cNvSpPr>
          <p:nvPr/>
        </p:nvSpPr>
        <p:spPr bwMode="auto">
          <a:xfrm>
            <a:off x="780549" y="5115030"/>
            <a:ext cx="2588411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41028" y="167993"/>
          <a:ext cx="1788609" cy="1511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>
            <a:spLocks noChangeArrowheads="1"/>
          </p:cNvSpPr>
          <p:nvPr/>
        </p:nvSpPr>
        <p:spPr bwMode="auto">
          <a:xfrm>
            <a:off x="2035377" y="260739"/>
            <a:ext cx="1596099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41028" y="2038663"/>
            <a:ext cx="1562847" cy="1524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9" name="圖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88" y="1319444"/>
            <a:ext cx="2469404" cy="2455145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33"/>
          <p:cNvCxnSpPr/>
          <p:nvPr/>
        </p:nvCxnSpPr>
        <p:spPr>
          <a:xfrm>
            <a:off x="2229639" y="923961"/>
            <a:ext cx="948559" cy="6282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34"/>
          <p:cNvCxnSpPr/>
          <p:nvPr/>
        </p:nvCxnSpPr>
        <p:spPr>
          <a:xfrm flipV="1">
            <a:off x="2028377" y="1732426"/>
            <a:ext cx="1149821" cy="10639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37"/>
          <p:cNvSpPr txBox="1">
            <a:spLocks noChangeArrowheads="1"/>
          </p:cNvSpPr>
          <p:nvPr/>
        </p:nvSpPr>
        <p:spPr bwMode="auto">
          <a:xfrm>
            <a:off x="6002872" y="54248"/>
            <a:ext cx="427026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13" name="文字方塊 38"/>
          <p:cNvSpPr txBox="1">
            <a:spLocks noChangeArrowheads="1"/>
          </p:cNvSpPr>
          <p:nvPr/>
        </p:nvSpPr>
        <p:spPr bwMode="auto">
          <a:xfrm>
            <a:off x="6002872" y="563476"/>
            <a:ext cx="427026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14" name="文字方塊 39"/>
          <p:cNvSpPr txBox="1">
            <a:spLocks noChangeArrowheads="1"/>
          </p:cNvSpPr>
          <p:nvPr/>
        </p:nvSpPr>
        <p:spPr bwMode="auto">
          <a:xfrm>
            <a:off x="6002872" y="1058705"/>
            <a:ext cx="427026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3</a:t>
            </a:r>
            <a:endParaRPr lang="zh-TW" altLang="en-US"/>
          </a:p>
        </p:txBody>
      </p:sp>
      <p:sp>
        <p:nvSpPr>
          <p:cNvPr id="15" name="文字方塊 40"/>
          <p:cNvSpPr txBox="1">
            <a:spLocks noChangeArrowheads="1"/>
          </p:cNvSpPr>
          <p:nvPr/>
        </p:nvSpPr>
        <p:spPr bwMode="auto">
          <a:xfrm rot="5400000">
            <a:off x="5852411" y="1996635"/>
            <a:ext cx="904711" cy="57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 sz="3100" b="1"/>
              <a:t>…</a:t>
            </a:r>
            <a:endParaRPr lang="zh-TW" altLang="en-US" sz="3100" b="1"/>
          </a:p>
        </p:txBody>
      </p:sp>
      <p:sp>
        <p:nvSpPr>
          <p:cNvPr id="17" name="文字方塊 42"/>
          <p:cNvSpPr txBox="1">
            <a:spLocks noChangeArrowheads="1"/>
          </p:cNvSpPr>
          <p:nvPr/>
        </p:nvSpPr>
        <p:spPr bwMode="auto">
          <a:xfrm>
            <a:off x="6020374" y="2978373"/>
            <a:ext cx="427026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8</a:t>
            </a:r>
            <a:endParaRPr lang="zh-TW" altLang="en-US"/>
          </a:p>
        </p:txBody>
      </p:sp>
      <p:sp>
        <p:nvSpPr>
          <p:cNvPr id="18" name="文字方塊 43"/>
          <p:cNvSpPr txBox="1">
            <a:spLocks noChangeArrowheads="1"/>
          </p:cNvSpPr>
          <p:nvPr/>
        </p:nvSpPr>
        <p:spPr bwMode="auto">
          <a:xfrm>
            <a:off x="6020374" y="3473601"/>
            <a:ext cx="427026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9</a:t>
            </a:r>
            <a:endParaRPr lang="zh-TW" altLang="en-US"/>
          </a:p>
        </p:txBody>
      </p:sp>
      <p:sp>
        <p:nvSpPr>
          <p:cNvPr id="19" name="文字方塊 44"/>
          <p:cNvSpPr txBox="1">
            <a:spLocks noChangeArrowheads="1"/>
          </p:cNvSpPr>
          <p:nvPr/>
        </p:nvSpPr>
        <p:spPr bwMode="auto">
          <a:xfrm rot="5400000">
            <a:off x="6004654" y="4395781"/>
            <a:ext cx="594974" cy="57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 sz="3100" b="1"/>
              <a:t>…</a:t>
            </a:r>
            <a:endParaRPr lang="zh-TW" altLang="en-US" sz="3100" b="1"/>
          </a:p>
        </p:txBody>
      </p:sp>
      <p:sp>
        <p:nvSpPr>
          <p:cNvPr id="20" name="文字方塊 45"/>
          <p:cNvSpPr txBox="1">
            <a:spLocks noChangeArrowheads="1"/>
          </p:cNvSpPr>
          <p:nvPr/>
        </p:nvSpPr>
        <p:spPr bwMode="auto">
          <a:xfrm>
            <a:off x="5845363" y="4892790"/>
            <a:ext cx="575786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13</a:t>
            </a:r>
            <a:endParaRPr lang="zh-TW" altLang="en-US"/>
          </a:p>
        </p:txBody>
      </p:sp>
      <p:sp>
        <p:nvSpPr>
          <p:cNvPr id="21" name="文字方塊 46"/>
          <p:cNvSpPr txBox="1">
            <a:spLocks noChangeArrowheads="1"/>
          </p:cNvSpPr>
          <p:nvPr/>
        </p:nvSpPr>
        <p:spPr bwMode="auto">
          <a:xfrm>
            <a:off x="5838362" y="5403768"/>
            <a:ext cx="577536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14</a:t>
            </a:r>
            <a:endParaRPr lang="zh-TW" altLang="en-US"/>
          </a:p>
        </p:txBody>
      </p:sp>
      <p:sp>
        <p:nvSpPr>
          <p:cNvPr id="22" name="文字方塊 47"/>
          <p:cNvSpPr txBox="1">
            <a:spLocks noChangeArrowheads="1"/>
          </p:cNvSpPr>
          <p:nvPr/>
        </p:nvSpPr>
        <p:spPr bwMode="auto">
          <a:xfrm>
            <a:off x="5838362" y="5930495"/>
            <a:ext cx="658041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15</a:t>
            </a:r>
            <a:endParaRPr lang="zh-TW" altLang="en-US"/>
          </a:p>
        </p:txBody>
      </p:sp>
      <p:sp>
        <p:nvSpPr>
          <p:cNvPr id="23" name="文字方塊 48"/>
          <p:cNvSpPr txBox="1">
            <a:spLocks noChangeArrowheads="1"/>
          </p:cNvSpPr>
          <p:nvPr/>
        </p:nvSpPr>
        <p:spPr bwMode="auto">
          <a:xfrm rot="5400000">
            <a:off x="6058026" y="6853551"/>
            <a:ext cx="467230" cy="57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 sz="3100" b="1"/>
              <a:t>…</a:t>
            </a:r>
            <a:endParaRPr lang="zh-TW" altLang="en-US" sz="3100" b="1"/>
          </a:p>
        </p:txBody>
      </p:sp>
      <p:sp>
        <p:nvSpPr>
          <p:cNvPr id="24" name="文字方塊 49"/>
          <p:cNvSpPr txBox="1">
            <a:spLocks noChangeArrowheads="1"/>
          </p:cNvSpPr>
          <p:nvPr/>
        </p:nvSpPr>
        <p:spPr bwMode="auto">
          <a:xfrm>
            <a:off x="7161444" y="5846499"/>
            <a:ext cx="2612913" cy="1322943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>
            <a:spAutoFit/>
          </a:bodyPr>
          <a:lstStyle/>
          <a:p>
            <a:pPr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Only connect to 9 inputs, not fully connected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25" name="文字方塊 50"/>
          <p:cNvSpPr txBox="1">
            <a:spLocks noChangeArrowheads="1"/>
          </p:cNvSpPr>
          <p:nvPr/>
        </p:nvSpPr>
        <p:spPr bwMode="auto">
          <a:xfrm>
            <a:off x="6013373" y="1552184"/>
            <a:ext cx="428777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4:</a:t>
            </a:r>
            <a:endParaRPr lang="zh-TW" altLang="en-US"/>
          </a:p>
        </p:txBody>
      </p:sp>
      <p:sp>
        <p:nvSpPr>
          <p:cNvPr id="26" name="文字方塊 51"/>
          <p:cNvSpPr txBox="1">
            <a:spLocks noChangeArrowheads="1"/>
          </p:cNvSpPr>
          <p:nvPr/>
        </p:nvSpPr>
        <p:spPr bwMode="auto">
          <a:xfrm>
            <a:off x="5764858" y="3926832"/>
            <a:ext cx="705294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zh-TW"/>
              <a:t>10:</a:t>
            </a:r>
            <a:endParaRPr lang="zh-TW" altLang="en-US"/>
          </a:p>
        </p:txBody>
      </p:sp>
      <p:sp>
        <p:nvSpPr>
          <p:cNvPr id="27" name="文字方塊 52"/>
          <p:cNvSpPr txBox="1">
            <a:spLocks noChangeArrowheads="1"/>
          </p:cNvSpPr>
          <p:nvPr/>
        </p:nvSpPr>
        <p:spPr bwMode="auto">
          <a:xfrm>
            <a:off x="5833112" y="6381976"/>
            <a:ext cx="658041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16</a:t>
            </a:r>
            <a:endParaRPr lang="zh-TW" altLang="en-US"/>
          </a:p>
        </p:txBody>
      </p:sp>
      <p:sp>
        <p:nvSpPr>
          <p:cNvPr id="28" name="矩形 54"/>
          <p:cNvSpPr/>
          <p:nvPr/>
        </p:nvSpPr>
        <p:spPr>
          <a:xfrm>
            <a:off x="6491154" y="160994"/>
            <a:ext cx="297518" cy="29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1</a:t>
            </a:r>
            <a:endParaRPr lang="zh-TW" altLang="en-US" sz="2600" dirty="0"/>
          </a:p>
        </p:txBody>
      </p:sp>
      <p:sp>
        <p:nvSpPr>
          <p:cNvPr id="29" name="矩形 55"/>
          <p:cNvSpPr/>
          <p:nvPr/>
        </p:nvSpPr>
        <p:spPr>
          <a:xfrm>
            <a:off x="6491154" y="677222"/>
            <a:ext cx="297518" cy="29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0</a:t>
            </a:r>
            <a:endParaRPr lang="zh-TW" altLang="en-US" sz="2600" dirty="0"/>
          </a:p>
        </p:txBody>
      </p:sp>
      <p:sp>
        <p:nvSpPr>
          <p:cNvPr id="30" name="矩形 56"/>
          <p:cNvSpPr/>
          <p:nvPr/>
        </p:nvSpPr>
        <p:spPr>
          <a:xfrm>
            <a:off x="6491154" y="1165451"/>
            <a:ext cx="297518" cy="29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0</a:t>
            </a:r>
            <a:endParaRPr lang="zh-TW" altLang="en-US" sz="2600" dirty="0"/>
          </a:p>
        </p:txBody>
      </p:sp>
      <p:sp>
        <p:nvSpPr>
          <p:cNvPr id="31" name="矩形 57"/>
          <p:cNvSpPr/>
          <p:nvPr/>
        </p:nvSpPr>
        <p:spPr>
          <a:xfrm>
            <a:off x="6491154" y="1672928"/>
            <a:ext cx="297518" cy="299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0</a:t>
            </a:r>
            <a:endParaRPr lang="zh-TW" altLang="en-US" sz="2600" dirty="0"/>
          </a:p>
        </p:txBody>
      </p:sp>
      <p:sp>
        <p:nvSpPr>
          <p:cNvPr id="32" name="矩形 58"/>
          <p:cNvSpPr/>
          <p:nvPr/>
        </p:nvSpPr>
        <p:spPr>
          <a:xfrm>
            <a:off x="6491154" y="2596889"/>
            <a:ext cx="297518" cy="29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0</a:t>
            </a:r>
            <a:endParaRPr lang="zh-TW" altLang="en-US" sz="2600" dirty="0"/>
          </a:p>
        </p:txBody>
      </p:sp>
      <p:sp>
        <p:nvSpPr>
          <p:cNvPr id="33" name="矩形 59"/>
          <p:cNvSpPr/>
          <p:nvPr/>
        </p:nvSpPr>
        <p:spPr>
          <a:xfrm>
            <a:off x="6491154" y="3114867"/>
            <a:ext cx="297518" cy="29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1</a:t>
            </a:r>
            <a:endParaRPr lang="zh-TW" altLang="en-US" sz="2600" dirty="0"/>
          </a:p>
        </p:txBody>
      </p:sp>
      <p:sp>
        <p:nvSpPr>
          <p:cNvPr id="34" name="矩形 60"/>
          <p:cNvSpPr/>
          <p:nvPr/>
        </p:nvSpPr>
        <p:spPr>
          <a:xfrm>
            <a:off x="6491154" y="3601346"/>
            <a:ext cx="297518" cy="29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0</a:t>
            </a:r>
            <a:endParaRPr lang="zh-TW" altLang="en-US" sz="2600" dirty="0"/>
          </a:p>
        </p:txBody>
      </p:sp>
      <p:sp>
        <p:nvSpPr>
          <p:cNvPr id="35" name="矩形 61"/>
          <p:cNvSpPr/>
          <p:nvPr/>
        </p:nvSpPr>
        <p:spPr>
          <a:xfrm>
            <a:off x="6491154" y="4110574"/>
            <a:ext cx="297518" cy="29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0</a:t>
            </a:r>
            <a:endParaRPr lang="zh-TW" altLang="en-US" sz="2600" dirty="0"/>
          </a:p>
        </p:txBody>
      </p:sp>
      <p:sp>
        <p:nvSpPr>
          <p:cNvPr id="36" name="矩形 62"/>
          <p:cNvSpPr/>
          <p:nvPr/>
        </p:nvSpPr>
        <p:spPr>
          <a:xfrm>
            <a:off x="6491154" y="4982037"/>
            <a:ext cx="297518" cy="29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0</a:t>
            </a:r>
            <a:endParaRPr lang="zh-TW" altLang="en-US" sz="2600" dirty="0"/>
          </a:p>
        </p:txBody>
      </p:sp>
      <p:sp>
        <p:nvSpPr>
          <p:cNvPr id="37" name="矩形 63"/>
          <p:cNvSpPr/>
          <p:nvPr/>
        </p:nvSpPr>
        <p:spPr>
          <a:xfrm>
            <a:off x="6491154" y="5498264"/>
            <a:ext cx="297518" cy="29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0</a:t>
            </a:r>
            <a:endParaRPr lang="zh-TW" altLang="en-US" sz="2600" dirty="0"/>
          </a:p>
        </p:txBody>
      </p:sp>
      <p:sp>
        <p:nvSpPr>
          <p:cNvPr id="38" name="矩形 64"/>
          <p:cNvSpPr/>
          <p:nvPr/>
        </p:nvSpPr>
        <p:spPr>
          <a:xfrm>
            <a:off x="6491154" y="5986494"/>
            <a:ext cx="297518" cy="29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1</a:t>
            </a:r>
            <a:endParaRPr lang="zh-TW" altLang="en-US" sz="2600" dirty="0"/>
          </a:p>
        </p:txBody>
      </p:sp>
      <p:sp>
        <p:nvSpPr>
          <p:cNvPr id="39" name="矩形 65"/>
          <p:cNvSpPr/>
          <p:nvPr/>
        </p:nvSpPr>
        <p:spPr>
          <a:xfrm>
            <a:off x="6491154" y="6495721"/>
            <a:ext cx="297518" cy="29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1</a:t>
            </a:r>
            <a:endParaRPr lang="zh-TW" altLang="en-US" sz="2600" dirty="0"/>
          </a:p>
        </p:txBody>
      </p:sp>
      <p:cxnSp>
        <p:nvCxnSpPr>
          <p:cNvPr id="40" name="直線單箭頭接點 67"/>
          <p:cNvCxnSpPr>
            <a:stCxn id="28" idx="3"/>
          </p:cNvCxnSpPr>
          <p:nvPr/>
        </p:nvCxnSpPr>
        <p:spPr>
          <a:xfrm>
            <a:off x="6788671" y="309737"/>
            <a:ext cx="1566347" cy="14069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68"/>
          <p:cNvCxnSpPr>
            <a:stCxn id="29" idx="3"/>
          </p:cNvCxnSpPr>
          <p:nvPr/>
        </p:nvCxnSpPr>
        <p:spPr>
          <a:xfrm>
            <a:off x="6788671" y="825965"/>
            <a:ext cx="1566347" cy="8907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70"/>
          <p:cNvCxnSpPr>
            <a:stCxn id="30" idx="3"/>
          </p:cNvCxnSpPr>
          <p:nvPr/>
        </p:nvCxnSpPr>
        <p:spPr>
          <a:xfrm>
            <a:off x="6788671" y="1314194"/>
            <a:ext cx="1566347" cy="4024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78"/>
          <p:cNvCxnSpPr/>
          <p:nvPr/>
        </p:nvCxnSpPr>
        <p:spPr>
          <a:xfrm flipV="1">
            <a:off x="6809673" y="1760425"/>
            <a:ext cx="1489342" cy="98520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79"/>
          <p:cNvCxnSpPr>
            <a:endCxn id="49" idx="2"/>
          </p:cNvCxnSpPr>
          <p:nvPr/>
        </p:nvCxnSpPr>
        <p:spPr>
          <a:xfrm flipV="1">
            <a:off x="6809673" y="1693927"/>
            <a:ext cx="1512094" cy="156093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80"/>
          <p:cNvCxnSpPr>
            <a:endCxn id="49" idx="2"/>
          </p:cNvCxnSpPr>
          <p:nvPr/>
        </p:nvCxnSpPr>
        <p:spPr>
          <a:xfrm flipV="1">
            <a:off x="6809673" y="1693928"/>
            <a:ext cx="1512094" cy="205441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81"/>
          <p:cNvCxnSpPr>
            <a:stCxn id="36" idx="3"/>
          </p:cNvCxnSpPr>
          <p:nvPr/>
        </p:nvCxnSpPr>
        <p:spPr>
          <a:xfrm flipV="1">
            <a:off x="6788671" y="1812922"/>
            <a:ext cx="1489342" cy="331785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82"/>
          <p:cNvCxnSpPr>
            <a:endCxn id="49" idx="2"/>
          </p:cNvCxnSpPr>
          <p:nvPr/>
        </p:nvCxnSpPr>
        <p:spPr>
          <a:xfrm flipV="1">
            <a:off x="6788671" y="1693928"/>
            <a:ext cx="1533095" cy="3930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83"/>
          <p:cNvCxnSpPr>
            <a:endCxn id="49" idx="2"/>
          </p:cNvCxnSpPr>
          <p:nvPr/>
        </p:nvCxnSpPr>
        <p:spPr>
          <a:xfrm flipV="1">
            <a:off x="6788671" y="1693927"/>
            <a:ext cx="1533095" cy="442381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108"/>
          <p:cNvSpPr>
            <a:spLocks noChangeArrowheads="1"/>
          </p:cNvSpPr>
          <p:nvPr/>
        </p:nvSpPr>
        <p:spPr bwMode="auto">
          <a:xfrm>
            <a:off x="8321767" y="1298444"/>
            <a:ext cx="794549" cy="79271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50" name="橢圓 116"/>
          <p:cNvSpPr/>
          <p:nvPr/>
        </p:nvSpPr>
        <p:spPr>
          <a:xfrm>
            <a:off x="491781" y="176743"/>
            <a:ext cx="502281" cy="502228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117"/>
          <p:cNvSpPr/>
          <p:nvPr/>
        </p:nvSpPr>
        <p:spPr>
          <a:xfrm>
            <a:off x="1100819" y="145244"/>
            <a:ext cx="502281" cy="5022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118"/>
          <p:cNvSpPr/>
          <p:nvPr/>
        </p:nvSpPr>
        <p:spPr>
          <a:xfrm>
            <a:off x="1664354" y="160994"/>
            <a:ext cx="502281" cy="50047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119"/>
          <p:cNvSpPr/>
          <p:nvPr/>
        </p:nvSpPr>
        <p:spPr>
          <a:xfrm>
            <a:off x="491781" y="682471"/>
            <a:ext cx="502281" cy="50222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120"/>
          <p:cNvSpPr/>
          <p:nvPr/>
        </p:nvSpPr>
        <p:spPr>
          <a:xfrm>
            <a:off x="1100819" y="650973"/>
            <a:ext cx="502281" cy="502229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橢圓 121"/>
          <p:cNvSpPr/>
          <p:nvPr/>
        </p:nvSpPr>
        <p:spPr>
          <a:xfrm>
            <a:off x="1664354" y="664972"/>
            <a:ext cx="502281" cy="50222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6" name="橢圓 122"/>
          <p:cNvSpPr/>
          <p:nvPr/>
        </p:nvSpPr>
        <p:spPr>
          <a:xfrm>
            <a:off x="505782" y="1184700"/>
            <a:ext cx="502281" cy="502228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7" name="橢圓 123"/>
          <p:cNvSpPr/>
          <p:nvPr/>
        </p:nvSpPr>
        <p:spPr>
          <a:xfrm>
            <a:off x="1114819" y="1153201"/>
            <a:ext cx="502281" cy="502228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8" name="橢圓 124"/>
          <p:cNvSpPr/>
          <p:nvPr/>
        </p:nvSpPr>
        <p:spPr>
          <a:xfrm>
            <a:off x="1678354" y="1167200"/>
            <a:ext cx="502281" cy="502228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9" name="文字方塊 66"/>
          <p:cNvSpPr txBox="1"/>
          <p:nvPr/>
        </p:nvSpPr>
        <p:spPr>
          <a:xfrm>
            <a:off x="420026" y="5796590"/>
            <a:ext cx="3612224" cy="5767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00794" tIns="50397" rIns="100794" bIns="50397">
            <a:spAutoFit/>
          </a:bodyPr>
          <a:lstStyle/>
          <a:p>
            <a:pPr>
              <a:defRPr/>
            </a:pPr>
            <a:r>
              <a:rPr lang="en-US" altLang="zh-TW" sz="3100" dirty="0">
                <a:solidFill>
                  <a:srgbClr val="000000"/>
                </a:solidFill>
              </a:rPr>
              <a:t>fewer parameters!</a:t>
            </a:r>
            <a:endParaRPr lang="zh-TW" altLang="en-US" sz="3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59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441028" y="2038663"/>
          <a:ext cx="3167700" cy="3023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格 5"/>
          <p:cNvGraphicFramePr>
            <a:graphicFrameLocks noGrp="1"/>
          </p:cNvGraphicFramePr>
          <p:nvPr/>
        </p:nvGraphicFramePr>
        <p:xfrm>
          <a:off x="441028" y="167993"/>
          <a:ext cx="1788609" cy="1511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694" name="文字方塊 6"/>
          <p:cNvSpPr txBox="1">
            <a:spLocks noChangeArrowheads="1"/>
          </p:cNvSpPr>
          <p:nvPr/>
        </p:nvSpPr>
        <p:spPr bwMode="auto">
          <a:xfrm>
            <a:off x="2229638" y="668472"/>
            <a:ext cx="1596099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7" name="矩形 7"/>
          <p:cNvSpPr/>
          <p:nvPr/>
        </p:nvSpPr>
        <p:spPr>
          <a:xfrm>
            <a:off x="1004563" y="2022913"/>
            <a:ext cx="1562847" cy="15224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696" name="文字方塊 37"/>
          <p:cNvSpPr txBox="1">
            <a:spLocks noChangeArrowheads="1"/>
          </p:cNvSpPr>
          <p:nvPr/>
        </p:nvSpPr>
        <p:spPr bwMode="auto">
          <a:xfrm>
            <a:off x="6002872" y="54248"/>
            <a:ext cx="427026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1:</a:t>
            </a:r>
            <a:endParaRPr lang="zh-TW" altLang="en-US"/>
          </a:p>
        </p:txBody>
      </p:sp>
      <p:sp>
        <p:nvSpPr>
          <p:cNvPr id="26697" name="文字方塊 38"/>
          <p:cNvSpPr txBox="1">
            <a:spLocks noChangeArrowheads="1"/>
          </p:cNvSpPr>
          <p:nvPr/>
        </p:nvSpPr>
        <p:spPr bwMode="auto">
          <a:xfrm>
            <a:off x="6002872" y="563476"/>
            <a:ext cx="427026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2:</a:t>
            </a:r>
            <a:endParaRPr lang="zh-TW" altLang="en-US"/>
          </a:p>
        </p:txBody>
      </p:sp>
      <p:sp>
        <p:nvSpPr>
          <p:cNvPr id="26698" name="文字方塊 39"/>
          <p:cNvSpPr txBox="1">
            <a:spLocks noChangeArrowheads="1"/>
          </p:cNvSpPr>
          <p:nvPr/>
        </p:nvSpPr>
        <p:spPr bwMode="auto">
          <a:xfrm>
            <a:off x="6002872" y="1058705"/>
            <a:ext cx="427026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3:</a:t>
            </a:r>
            <a:endParaRPr lang="zh-TW" altLang="en-US"/>
          </a:p>
        </p:txBody>
      </p:sp>
      <p:sp>
        <p:nvSpPr>
          <p:cNvPr id="26699" name="文字方塊 40"/>
          <p:cNvSpPr txBox="1">
            <a:spLocks noChangeArrowheads="1"/>
          </p:cNvSpPr>
          <p:nvPr/>
        </p:nvSpPr>
        <p:spPr bwMode="auto">
          <a:xfrm rot="5400000">
            <a:off x="5852411" y="1996635"/>
            <a:ext cx="904711" cy="57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 sz="3100" b="1"/>
              <a:t>…</a:t>
            </a:r>
            <a:endParaRPr lang="zh-TW" altLang="en-US" sz="3100" b="1"/>
          </a:p>
        </p:txBody>
      </p:sp>
      <p:sp>
        <p:nvSpPr>
          <p:cNvPr id="26700" name="文字方塊 41"/>
          <p:cNvSpPr txBox="1">
            <a:spLocks noChangeArrowheads="1"/>
          </p:cNvSpPr>
          <p:nvPr/>
        </p:nvSpPr>
        <p:spPr bwMode="auto">
          <a:xfrm>
            <a:off x="6020374" y="2469144"/>
            <a:ext cx="427026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7:</a:t>
            </a:r>
            <a:endParaRPr lang="zh-TW" altLang="en-US"/>
          </a:p>
        </p:txBody>
      </p:sp>
      <p:sp>
        <p:nvSpPr>
          <p:cNvPr id="26701" name="文字方塊 42"/>
          <p:cNvSpPr txBox="1">
            <a:spLocks noChangeArrowheads="1"/>
          </p:cNvSpPr>
          <p:nvPr/>
        </p:nvSpPr>
        <p:spPr bwMode="auto">
          <a:xfrm>
            <a:off x="6020374" y="2978373"/>
            <a:ext cx="427026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8:</a:t>
            </a:r>
            <a:endParaRPr lang="zh-TW" altLang="en-US"/>
          </a:p>
        </p:txBody>
      </p:sp>
      <p:sp>
        <p:nvSpPr>
          <p:cNvPr id="26702" name="文字方塊 43"/>
          <p:cNvSpPr txBox="1">
            <a:spLocks noChangeArrowheads="1"/>
          </p:cNvSpPr>
          <p:nvPr/>
        </p:nvSpPr>
        <p:spPr bwMode="auto">
          <a:xfrm>
            <a:off x="6020374" y="3473601"/>
            <a:ext cx="427026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9:</a:t>
            </a:r>
            <a:endParaRPr lang="zh-TW" altLang="en-US"/>
          </a:p>
        </p:txBody>
      </p:sp>
      <p:sp>
        <p:nvSpPr>
          <p:cNvPr id="26703" name="文字方塊 44"/>
          <p:cNvSpPr txBox="1">
            <a:spLocks noChangeArrowheads="1"/>
          </p:cNvSpPr>
          <p:nvPr/>
        </p:nvSpPr>
        <p:spPr bwMode="auto">
          <a:xfrm rot="5400000">
            <a:off x="6004654" y="4395781"/>
            <a:ext cx="594974" cy="57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 sz="3100" b="1"/>
              <a:t>…</a:t>
            </a:r>
            <a:endParaRPr lang="zh-TW" altLang="en-US" sz="3100" b="1"/>
          </a:p>
        </p:txBody>
      </p:sp>
      <p:sp>
        <p:nvSpPr>
          <p:cNvPr id="26704" name="文字方塊 45"/>
          <p:cNvSpPr txBox="1">
            <a:spLocks noChangeArrowheads="1"/>
          </p:cNvSpPr>
          <p:nvPr/>
        </p:nvSpPr>
        <p:spPr bwMode="auto">
          <a:xfrm>
            <a:off x="5845363" y="4892790"/>
            <a:ext cx="575786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13:</a:t>
            </a:r>
            <a:endParaRPr lang="zh-TW" altLang="en-US"/>
          </a:p>
        </p:txBody>
      </p:sp>
      <p:sp>
        <p:nvSpPr>
          <p:cNvPr id="26705" name="文字方塊 46"/>
          <p:cNvSpPr txBox="1">
            <a:spLocks noChangeArrowheads="1"/>
          </p:cNvSpPr>
          <p:nvPr/>
        </p:nvSpPr>
        <p:spPr bwMode="auto">
          <a:xfrm>
            <a:off x="5838362" y="5403768"/>
            <a:ext cx="577536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14:</a:t>
            </a:r>
            <a:endParaRPr lang="zh-TW" altLang="en-US"/>
          </a:p>
        </p:txBody>
      </p:sp>
      <p:sp>
        <p:nvSpPr>
          <p:cNvPr id="26706" name="文字方塊 47"/>
          <p:cNvSpPr txBox="1">
            <a:spLocks noChangeArrowheads="1"/>
          </p:cNvSpPr>
          <p:nvPr/>
        </p:nvSpPr>
        <p:spPr bwMode="auto">
          <a:xfrm>
            <a:off x="5838362" y="5930495"/>
            <a:ext cx="658041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15:</a:t>
            </a:r>
            <a:endParaRPr lang="zh-TW" altLang="en-US"/>
          </a:p>
        </p:txBody>
      </p:sp>
      <p:sp>
        <p:nvSpPr>
          <p:cNvPr id="26707" name="文字方塊 48"/>
          <p:cNvSpPr txBox="1">
            <a:spLocks noChangeArrowheads="1"/>
          </p:cNvSpPr>
          <p:nvPr/>
        </p:nvSpPr>
        <p:spPr bwMode="auto">
          <a:xfrm rot="5400000">
            <a:off x="6058026" y="6853551"/>
            <a:ext cx="467230" cy="57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 sz="3100" b="1"/>
              <a:t>…</a:t>
            </a:r>
            <a:endParaRPr lang="zh-TW" altLang="en-US" sz="3100" b="1"/>
          </a:p>
        </p:txBody>
      </p:sp>
      <p:sp>
        <p:nvSpPr>
          <p:cNvPr id="26708" name="文字方塊 50"/>
          <p:cNvSpPr txBox="1">
            <a:spLocks noChangeArrowheads="1"/>
          </p:cNvSpPr>
          <p:nvPr/>
        </p:nvSpPr>
        <p:spPr bwMode="auto">
          <a:xfrm>
            <a:off x="6013373" y="1552184"/>
            <a:ext cx="428777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4:</a:t>
            </a:r>
            <a:endParaRPr lang="zh-TW" altLang="en-US"/>
          </a:p>
        </p:txBody>
      </p:sp>
      <p:sp>
        <p:nvSpPr>
          <p:cNvPr id="26709" name="文字方塊 51"/>
          <p:cNvSpPr txBox="1">
            <a:spLocks noChangeArrowheads="1"/>
          </p:cNvSpPr>
          <p:nvPr/>
        </p:nvSpPr>
        <p:spPr bwMode="auto">
          <a:xfrm>
            <a:off x="5764858" y="3926832"/>
            <a:ext cx="705294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zh-TW"/>
              <a:t>10:</a:t>
            </a:r>
            <a:endParaRPr lang="zh-TW" altLang="en-US"/>
          </a:p>
        </p:txBody>
      </p:sp>
      <p:sp>
        <p:nvSpPr>
          <p:cNvPr id="26710" name="文字方塊 52"/>
          <p:cNvSpPr txBox="1">
            <a:spLocks noChangeArrowheads="1"/>
          </p:cNvSpPr>
          <p:nvPr/>
        </p:nvSpPr>
        <p:spPr bwMode="auto">
          <a:xfrm>
            <a:off x="5833112" y="6381976"/>
            <a:ext cx="658041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16:</a:t>
            </a:r>
            <a:endParaRPr lang="zh-TW" altLang="en-US"/>
          </a:p>
        </p:txBody>
      </p:sp>
      <p:sp>
        <p:nvSpPr>
          <p:cNvPr id="23" name="矩形 54"/>
          <p:cNvSpPr/>
          <p:nvPr/>
        </p:nvSpPr>
        <p:spPr>
          <a:xfrm>
            <a:off x="6491154" y="160994"/>
            <a:ext cx="297518" cy="29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1</a:t>
            </a:r>
            <a:endParaRPr lang="zh-TW" altLang="en-US" sz="2600" dirty="0"/>
          </a:p>
        </p:txBody>
      </p:sp>
      <p:sp>
        <p:nvSpPr>
          <p:cNvPr id="24" name="矩形 55"/>
          <p:cNvSpPr/>
          <p:nvPr/>
        </p:nvSpPr>
        <p:spPr>
          <a:xfrm>
            <a:off x="6491154" y="677222"/>
            <a:ext cx="297518" cy="29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0</a:t>
            </a:r>
            <a:endParaRPr lang="zh-TW" altLang="en-US" sz="2600" dirty="0"/>
          </a:p>
        </p:txBody>
      </p:sp>
      <p:sp>
        <p:nvSpPr>
          <p:cNvPr id="25" name="矩形 56"/>
          <p:cNvSpPr/>
          <p:nvPr/>
        </p:nvSpPr>
        <p:spPr>
          <a:xfrm>
            <a:off x="6491154" y="1165451"/>
            <a:ext cx="297518" cy="29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0</a:t>
            </a:r>
            <a:endParaRPr lang="zh-TW" altLang="en-US" sz="2600" dirty="0"/>
          </a:p>
        </p:txBody>
      </p:sp>
      <p:sp>
        <p:nvSpPr>
          <p:cNvPr id="26" name="矩形 57"/>
          <p:cNvSpPr/>
          <p:nvPr/>
        </p:nvSpPr>
        <p:spPr>
          <a:xfrm>
            <a:off x="6491154" y="1672928"/>
            <a:ext cx="297518" cy="299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0</a:t>
            </a:r>
            <a:endParaRPr lang="zh-TW" altLang="en-US" sz="2600" dirty="0"/>
          </a:p>
        </p:txBody>
      </p:sp>
      <p:sp>
        <p:nvSpPr>
          <p:cNvPr id="27" name="矩形 58"/>
          <p:cNvSpPr/>
          <p:nvPr/>
        </p:nvSpPr>
        <p:spPr>
          <a:xfrm>
            <a:off x="6491154" y="2596889"/>
            <a:ext cx="297518" cy="29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0</a:t>
            </a:r>
            <a:endParaRPr lang="zh-TW" altLang="en-US" sz="2600" dirty="0"/>
          </a:p>
        </p:txBody>
      </p:sp>
      <p:sp>
        <p:nvSpPr>
          <p:cNvPr id="28" name="矩形 59"/>
          <p:cNvSpPr/>
          <p:nvPr/>
        </p:nvSpPr>
        <p:spPr>
          <a:xfrm>
            <a:off x="6491154" y="3114867"/>
            <a:ext cx="297518" cy="29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1</a:t>
            </a:r>
            <a:endParaRPr lang="zh-TW" altLang="en-US" sz="2600" dirty="0"/>
          </a:p>
        </p:txBody>
      </p:sp>
      <p:sp>
        <p:nvSpPr>
          <p:cNvPr id="29" name="矩形 60"/>
          <p:cNvSpPr/>
          <p:nvPr/>
        </p:nvSpPr>
        <p:spPr>
          <a:xfrm>
            <a:off x="6491154" y="3601346"/>
            <a:ext cx="297518" cy="29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0</a:t>
            </a:r>
            <a:endParaRPr lang="zh-TW" altLang="en-US" sz="2600" dirty="0"/>
          </a:p>
        </p:txBody>
      </p:sp>
      <p:sp>
        <p:nvSpPr>
          <p:cNvPr id="30" name="矩形 61"/>
          <p:cNvSpPr/>
          <p:nvPr/>
        </p:nvSpPr>
        <p:spPr>
          <a:xfrm>
            <a:off x="6491154" y="4110574"/>
            <a:ext cx="297518" cy="29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0</a:t>
            </a:r>
            <a:endParaRPr lang="zh-TW" altLang="en-US" sz="2600" dirty="0"/>
          </a:p>
        </p:txBody>
      </p:sp>
      <p:sp>
        <p:nvSpPr>
          <p:cNvPr id="31" name="矩形 62"/>
          <p:cNvSpPr/>
          <p:nvPr/>
        </p:nvSpPr>
        <p:spPr>
          <a:xfrm>
            <a:off x="6491154" y="4982037"/>
            <a:ext cx="297518" cy="29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0</a:t>
            </a:r>
            <a:endParaRPr lang="zh-TW" altLang="en-US" sz="2600" dirty="0"/>
          </a:p>
        </p:txBody>
      </p:sp>
      <p:sp>
        <p:nvSpPr>
          <p:cNvPr id="32" name="矩形 63"/>
          <p:cNvSpPr/>
          <p:nvPr/>
        </p:nvSpPr>
        <p:spPr>
          <a:xfrm>
            <a:off x="6491154" y="5498264"/>
            <a:ext cx="297518" cy="29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0</a:t>
            </a:r>
            <a:endParaRPr lang="zh-TW" altLang="en-US" sz="2600" dirty="0"/>
          </a:p>
        </p:txBody>
      </p:sp>
      <p:sp>
        <p:nvSpPr>
          <p:cNvPr id="33" name="矩形 64"/>
          <p:cNvSpPr/>
          <p:nvPr/>
        </p:nvSpPr>
        <p:spPr>
          <a:xfrm>
            <a:off x="6491154" y="5986494"/>
            <a:ext cx="297518" cy="29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1</a:t>
            </a:r>
            <a:endParaRPr lang="zh-TW" altLang="en-US" sz="2600" dirty="0"/>
          </a:p>
        </p:txBody>
      </p:sp>
      <p:sp>
        <p:nvSpPr>
          <p:cNvPr id="34" name="矩形 65"/>
          <p:cNvSpPr/>
          <p:nvPr/>
        </p:nvSpPr>
        <p:spPr>
          <a:xfrm>
            <a:off x="6491154" y="6495721"/>
            <a:ext cx="297518" cy="29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/>
              <a:t>1</a:t>
            </a:r>
            <a:endParaRPr lang="zh-TW" altLang="en-US" sz="2600" dirty="0"/>
          </a:p>
        </p:txBody>
      </p:sp>
      <p:cxnSp>
        <p:nvCxnSpPr>
          <p:cNvPr id="35" name="直線單箭頭接點 67"/>
          <p:cNvCxnSpPr>
            <a:stCxn id="23" idx="3"/>
          </p:cNvCxnSpPr>
          <p:nvPr/>
        </p:nvCxnSpPr>
        <p:spPr>
          <a:xfrm>
            <a:off x="6788671" y="309737"/>
            <a:ext cx="1566347" cy="14069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68"/>
          <p:cNvCxnSpPr>
            <a:stCxn id="24" idx="3"/>
          </p:cNvCxnSpPr>
          <p:nvPr/>
        </p:nvCxnSpPr>
        <p:spPr>
          <a:xfrm>
            <a:off x="6788671" y="825965"/>
            <a:ext cx="1566347" cy="8907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70"/>
          <p:cNvCxnSpPr>
            <a:stCxn id="25" idx="3"/>
          </p:cNvCxnSpPr>
          <p:nvPr/>
        </p:nvCxnSpPr>
        <p:spPr>
          <a:xfrm>
            <a:off x="6788671" y="1314194"/>
            <a:ext cx="1566347" cy="4024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78"/>
          <p:cNvCxnSpPr/>
          <p:nvPr/>
        </p:nvCxnSpPr>
        <p:spPr>
          <a:xfrm flipV="1">
            <a:off x="6809673" y="1760425"/>
            <a:ext cx="1489342" cy="98520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9"/>
          <p:cNvCxnSpPr>
            <a:endCxn id="44" idx="2"/>
          </p:cNvCxnSpPr>
          <p:nvPr/>
        </p:nvCxnSpPr>
        <p:spPr>
          <a:xfrm flipV="1">
            <a:off x="6809673" y="1693927"/>
            <a:ext cx="1512094" cy="156093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80"/>
          <p:cNvCxnSpPr>
            <a:endCxn id="44" idx="2"/>
          </p:cNvCxnSpPr>
          <p:nvPr/>
        </p:nvCxnSpPr>
        <p:spPr>
          <a:xfrm flipV="1">
            <a:off x="6809673" y="1693928"/>
            <a:ext cx="1512094" cy="205441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81"/>
          <p:cNvCxnSpPr>
            <a:stCxn id="31" idx="3"/>
          </p:cNvCxnSpPr>
          <p:nvPr/>
        </p:nvCxnSpPr>
        <p:spPr>
          <a:xfrm flipV="1">
            <a:off x="6788671" y="1812922"/>
            <a:ext cx="1489342" cy="331785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82"/>
          <p:cNvCxnSpPr>
            <a:endCxn id="44" idx="2"/>
          </p:cNvCxnSpPr>
          <p:nvPr/>
        </p:nvCxnSpPr>
        <p:spPr>
          <a:xfrm flipV="1">
            <a:off x="6788671" y="1693928"/>
            <a:ext cx="1533095" cy="3930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83"/>
          <p:cNvCxnSpPr>
            <a:endCxn id="44" idx="2"/>
          </p:cNvCxnSpPr>
          <p:nvPr/>
        </p:nvCxnSpPr>
        <p:spPr>
          <a:xfrm flipV="1">
            <a:off x="6788671" y="1693927"/>
            <a:ext cx="1533095" cy="442381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108"/>
          <p:cNvSpPr>
            <a:spLocks noChangeArrowheads="1"/>
          </p:cNvSpPr>
          <p:nvPr/>
        </p:nvSpPr>
        <p:spPr bwMode="auto">
          <a:xfrm>
            <a:off x="8321767" y="1298444"/>
            <a:ext cx="794549" cy="79271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45" name="橢圓 109"/>
          <p:cNvSpPr>
            <a:spLocks noChangeArrowheads="1"/>
          </p:cNvSpPr>
          <p:nvPr/>
        </p:nvSpPr>
        <p:spPr bwMode="auto">
          <a:xfrm>
            <a:off x="8299015" y="3277610"/>
            <a:ext cx="79454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46" name="橢圓 116"/>
          <p:cNvSpPr/>
          <p:nvPr/>
        </p:nvSpPr>
        <p:spPr>
          <a:xfrm>
            <a:off x="491781" y="176743"/>
            <a:ext cx="502281" cy="502228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橢圓 117"/>
          <p:cNvSpPr/>
          <p:nvPr/>
        </p:nvSpPr>
        <p:spPr>
          <a:xfrm>
            <a:off x="1100819" y="145244"/>
            <a:ext cx="502281" cy="5022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橢圓 118"/>
          <p:cNvSpPr/>
          <p:nvPr/>
        </p:nvSpPr>
        <p:spPr>
          <a:xfrm>
            <a:off x="1664354" y="160994"/>
            <a:ext cx="502281" cy="50047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9" name="橢圓 119"/>
          <p:cNvSpPr/>
          <p:nvPr/>
        </p:nvSpPr>
        <p:spPr>
          <a:xfrm>
            <a:off x="491781" y="682471"/>
            <a:ext cx="502281" cy="50222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0" name="橢圓 120"/>
          <p:cNvSpPr/>
          <p:nvPr/>
        </p:nvSpPr>
        <p:spPr>
          <a:xfrm>
            <a:off x="1100819" y="650973"/>
            <a:ext cx="502281" cy="502229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121"/>
          <p:cNvSpPr/>
          <p:nvPr/>
        </p:nvSpPr>
        <p:spPr>
          <a:xfrm>
            <a:off x="1664354" y="664972"/>
            <a:ext cx="502281" cy="50222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122"/>
          <p:cNvSpPr/>
          <p:nvPr/>
        </p:nvSpPr>
        <p:spPr>
          <a:xfrm>
            <a:off x="505782" y="1184700"/>
            <a:ext cx="502281" cy="502228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123"/>
          <p:cNvSpPr/>
          <p:nvPr/>
        </p:nvSpPr>
        <p:spPr>
          <a:xfrm>
            <a:off x="1114819" y="1153201"/>
            <a:ext cx="502281" cy="502228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124"/>
          <p:cNvSpPr/>
          <p:nvPr/>
        </p:nvSpPr>
        <p:spPr>
          <a:xfrm>
            <a:off x="1678354" y="1167200"/>
            <a:ext cx="502281" cy="502228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文字方塊 66"/>
          <p:cNvSpPr txBox="1">
            <a:spLocks noChangeArrowheads="1"/>
          </p:cNvSpPr>
          <p:nvPr/>
        </p:nvSpPr>
        <p:spPr bwMode="auto">
          <a:xfrm>
            <a:off x="7182445" y="6350478"/>
            <a:ext cx="2898180" cy="507478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>
            <a:spAutoFit/>
          </a:bodyPr>
          <a:lstStyle/>
          <a:p>
            <a:pPr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Shared weights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cxnSp>
        <p:nvCxnSpPr>
          <p:cNvPr id="56" name="直線單箭頭接點 71"/>
          <p:cNvCxnSpPr>
            <a:stCxn id="24" idx="3"/>
            <a:endCxn id="45" idx="2"/>
          </p:cNvCxnSpPr>
          <p:nvPr/>
        </p:nvCxnSpPr>
        <p:spPr>
          <a:xfrm>
            <a:off x="6788671" y="825964"/>
            <a:ext cx="1510343" cy="284887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72"/>
          <p:cNvCxnSpPr>
            <a:stCxn id="25" idx="3"/>
            <a:endCxn id="45" idx="2"/>
          </p:cNvCxnSpPr>
          <p:nvPr/>
        </p:nvCxnSpPr>
        <p:spPr>
          <a:xfrm>
            <a:off x="6788671" y="1314195"/>
            <a:ext cx="1510343" cy="2360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73"/>
          <p:cNvCxnSpPr>
            <a:stCxn id="26" idx="3"/>
            <a:endCxn id="45" idx="2"/>
          </p:cNvCxnSpPr>
          <p:nvPr/>
        </p:nvCxnSpPr>
        <p:spPr>
          <a:xfrm>
            <a:off x="6788671" y="1823422"/>
            <a:ext cx="1510343" cy="185142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74"/>
          <p:cNvCxnSpPr>
            <a:endCxn id="45" idx="2"/>
          </p:cNvCxnSpPr>
          <p:nvPr/>
        </p:nvCxnSpPr>
        <p:spPr>
          <a:xfrm>
            <a:off x="6820174" y="3286359"/>
            <a:ext cx="1478841" cy="38848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75"/>
          <p:cNvCxnSpPr>
            <a:endCxn id="45" idx="2"/>
          </p:cNvCxnSpPr>
          <p:nvPr/>
        </p:nvCxnSpPr>
        <p:spPr>
          <a:xfrm flipV="1">
            <a:off x="6806173" y="3674842"/>
            <a:ext cx="1492842" cy="13824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76"/>
          <p:cNvCxnSpPr>
            <a:endCxn id="45" idx="2"/>
          </p:cNvCxnSpPr>
          <p:nvPr/>
        </p:nvCxnSpPr>
        <p:spPr>
          <a:xfrm flipV="1">
            <a:off x="6806173" y="3674842"/>
            <a:ext cx="1492842" cy="6282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77"/>
          <p:cNvCxnSpPr>
            <a:stCxn id="32" idx="3"/>
          </p:cNvCxnSpPr>
          <p:nvPr/>
        </p:nvCxnSpPr>
        <p:spPr>
          <a:xfrm flipV="1">
            <a:off x="6788672" y="3704592"/>
            <a:ext cx="1473591" cy="194241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84"/>
          <p:cNvCxnSpPr>
            <a:stCxn id="33" idx="3"/>
          </p:cNvCxnSpPr>
          <p:nvPr/>
        </p:nvCxnSpPr>
        <p:spPr>
          <a:xfrm flipV="1">
            <a:off x="6788671" y="3667843"/>
            <a:ext cx="1498093" cy="246739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85"/>
          <p:cNvCxnSpPr>
            <a:stCxn id="34" idx="3"/>
          </p:cNvCxnSpPr>
          <p:nvPr/>
        </p:nvCxnSpPr>
        <p:spPr>
          <a:xfrm flipV="1">
            <a:off x="6788672" y="3736090"/>
            <a:ext cx="1480592" cy="290837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53" name="文字方塊 87"/>
          <p:cNvSpPr txBox="1">
            <a:spLocks noChangeArrowheads="1"/>
          </p:cNvSpPr>
          <p:nvPr/>
        </p:nvSpPr>
        <p:spPr bwMode="auto">
          <a:xfrm>
            <a:off x="780549" y="5115030"/>
            <a:ext cx="2588411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pic>
        <p:nvPicPr>
          <p:cNvPr id="66" name="圖片 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686" y="1340442"/>
            <a:ext cx="2458903" cy="2472644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直線單箭頭接點 34"/>
          <p:cNvCxnSpPr/>
          <p:nvPr/>
        </p:nvCxnSpPr>
        <p:spPr>
          <a:xfrm flipV="1">
            <a:off x="2567410" y="1716677"/>
            <a:ext cx="1041314" cy="10289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33"/>
          <p:cNvCxnSpPr/>
          <p:nvPr/>
        </p:nvCxnSpPr>
        <p:spPr>
          <a:xfrm>
            <a:off x="2229638" y="923960"/>
            <a:ext cx="1379086" cy="755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91"/>
          <p:cNvSpPr txBox="1"/>
          <p:nvPr/>
        </p:nvSpPr>
        <p:spPr>
          <a:xfrm>
            <a:off x="672041" y="5795751"/>
            <a:ext cx="3839819" cy="5089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00794" tIns="50397" rIns="100794" bIns="50397">
            <a:spAutoFit/>
          </a:bodyPr>
          <a:lstStyle/>
          <a:p>
            <a:pPr>
              <a:defRPr/>
            </a:pPr>
            <a:r>
              <a:rPr lang="en-US" altLang="zh-TW" sz="2600" dirty="0">
                <a:solidFill>
                  <a:srgbClr val="000000"/>
                </a:solidFill>
              </a:rPr>
              <a:t>Fewer parameters</a:t>
            </a:r>
            <a:endParaRPr lang="zh-TW" altLang="en-US" sz="2600" dirty="0">
              <a:solidFill>
                <a:srgbClr val="000000"/>
              </a:solidFill>
            </a:endParaRPr>
          </a:p>
        </p:txBody>
      </p:sp>
      <p:sp>
        <p:nvSpPr>
          <p:cNvPr id="70" name="文字方塊 92"/>
          <p:cNvSpPr txBox="1"/>
          <p:nvPr/>
        </p:nvSpPr>
        <p:spPr>
          <a:xfrm>
            <a:off x="693956" y="6545501"/>
            <a:ext cx="3842325" cy="5089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00794" tIns="50397" rIns="100794" bIns="50397">
            <a:spAutoFit/>
          </a:bodyPr>
          <a:lstStyle/>
          <a:p>
            <a:pPr>
              <a:defRPr/>
            </a:pPr>
            <a:r>
              <a:rPr lang="en-US" altLang="zh-TW" sz="2600" dirty="0">
                <a:solidFill>
                  <a:srgbClr val="000000"/>
                </a:solidFill>
              </a:rPr>
              <a:t>Even fewer parameters</a:t>
            </a:r>
            <a:endParaRPr lang="zh-TW" altLang="en-US" sz="2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21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</p:spPr>
        <p:txBody>
          <a:bodyPr/>
          <a:lstStyle/>
          <a:p>
            <a:pPr>
              <a:buNone/>
            </a:pPr>
            <a:r>
              <a:rPr lang="en-US" altLang="zh-TW" dirty="0">
                <a:ea typeface="ＭＳ Ｐゴシック" pitchFamily="34" charset="-128"/>
              </a:rPr>
              <a:t>The whole CNN</a:t>
            </a:r>
            <a:endParaRPr lang="zh-TW" altLang="en-US" dirty="0">
              <a:ea typeface="ＭＳ Ｐゴシック" pitchFamily="34" charset="-128"/>
            </a:endParaRPr>
          </a:p>
        </p:txBody>
      </p:sp>
      <p:grpSp>
        <p:nvGrpSpPr>
          <p:cNvPr id="27650" name="群組 3"/>
          <p:cNvGrpSpPr>
            <a:grpSpLocks/>
          </p:cNvGrpSpPr>
          <p:nvPr/>
        </p:nvGrpSpPr>
        <p:grpSpPr bwMode="auto">
          <a:xfrm>
            <a:off x="826052" y="2507643"/>
            <a:ext cx="3204449" cy="3527848"/>
            <a:chOff x="-1626455" y="3999117"/>
            <a:chExt cx="2906568" cy="3201477"/>
          </a:xfrm>
        </p:grpSpPr>
        <p:pic>
          <p:nvPicPr>
            <p:cNvPr id="27678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/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2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2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200" dirty="0">
                  <a:solidFill>
                    <a:srgbClr val="000000"/>
                  </a:solidFill>
                </a:rPr>
                <a:t> network</a:t>
              </a:r>
              <a:endParaRPr lang="zh-TW" altLang="en-US" sz="22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7651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107" y="211742"/>
            <a:ext cx="1953121" cy="132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文字方塊 8"/>
          <p:cNvSpPr txBox="1">
            <a:spLocks noChangeArrowheads="1"/>
          </p:cNvSpPr>
          <p:nvPr/>
        </p:nvSpPr>
        <p:spPr bwMode="auto">
          <a:xfrm>
            <a:off x="1408839" y="1881170"/>
            <a:ext cx="2255889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/>
          <p:cNvSpPr/>
          <p:nvPr/>
        </p:nvSpPr>
        <p:spPr>
          <a:xfrm>
            <a:off x="5787675" y="2126922"/>
            <a:ext cx="1914618" cy="6134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200" dirty="0">
                <a:solidFill>
                  <a:schemeClr val="tx1"/>
                </a:solidFill>
              </a:rPr>
              <a:t>Convolution</a:t>
            </a:r>
            <a:endParaRPr lang="zh-TW" altLang="en-US" sz="2200" dirty="0">
              <a:solidFill>
                <a:schemeClr val="tx1"/>
              </a:solidFill>
            </a:endParaRPr>
          </a:p>
        </p:txBody>
      </p:sp>
      <p:sp>
        <p:nvSpPr>
          <p:cNvPr id="11" name="矩形 12"/>
          <p:cNvSpPr/>
          <p:nvPr/>
        </p:nvSpPr>
        <p:spPr>
          <a:xfrm>
            <a:off x="5787675" y="3339481"/>
            <a:ext cx="1914618" cy="61342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200" dirty="0">
                <a:solidFill>
                  <a:srgbClr val="000000"/>
                </a:solidFill>
              </a:rPr>
              <a:t>Max Pooling</a:t>
            </a:r>
            <a:endParaRPr lang="zh-TW" altLang="en-US" sz="2200" dirty="0">
              <a:solidFill>
                <a:srgbClr val="000000"/>
              </a:solidFill>
            </a:endParaRPr>
          </a:p>
        </p:txBody>
      </p:sp>
      <p:sp>
        <p:nvSpPr>
          <p:cNvPr id="12" name="矩形 13"/>
          <p:cNvSpPr/>
          <p:nvPr/>
        </p:nvSpPr>
        <p:spPr>
          <a:xfrm>
            <a:off x="5787675" y="4516988"/>
            <a:ext cx="1914618" cy="6134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200" dirty="0">
                <a:solidFill>
                  <a:srgbClr val="000000"/>
                </a:solidFill>
              </a:rPr>
              <a:t>Convolution</a:t>
            </a:r>
            <a:endParaRPr lang="zh-TW" altLang="en-US" sz="2200" dirty="0">
              <a:solidFill>
                <a:srgbClr val="000000"/>
              </a:solidFill>
            </a:endParaRPr>
          </a:p>
        </p:txBody>
      </p:sp>
      <p:sp>
        <p:nvSpPr>
          <p:cNvPr id="13" name="矩形 14"/>
          <p:cNvSpPr/>
          <p:nvPr/>
        </p:nvSpPr>
        <p:spPr>
          <a:xfrm>
            <a:off x="5787675" y="5655957"/>
            <a:ext cx="1914618" cy="61342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200" dirty="0">
                <a:solidFill>
                  <a:srgbClr val="000000"/>
                </a:solidFill>
              </a:rPr>
              <a:t>Max Pooling</a:t>
            </a:r>
            <a:endParaRPr lang="zh-TW" altLang="en-US" sz="2200" dirty="0">
              <a:solidFill>
                <a:srgbClr val="000000"/>
              </a:solidFill>
            </a:endParaRPr>
          </a:p>
        </p:txBody>
      </p:sp>
      <p:sp>
        <p:nvSpPr>
          <p:cNvPr id="14" name="文字方塊 15"/>
          <p:cNvSpPr txBox="1"/>
          <p:nvPr/>
        </p:nvSpPr>
        <p:spPr>
          <a:xfrm>
            <a:off x="3664720" y="6675250"/>
            <a:ext cx="1716474" cy="44104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100794" tIns="50397" rIns="100794" bIns="50397">
            <a:spAutoFit/>
          </a:bodyPr>
          <a:lstStyle/>
          <a:p>
            <a:pPr algn="ctr">
              <a:defRPr/>
            </a:pPr>
            <a:r>
              <a:rPr lang="en-US" altLang="zh-TW" sz="2200" dirty="0">
                <a:solidFill>
                  <a:srgbClr val="000000"/>
                </a:solidFill>
              </a:rPr>
              <a:t>Flattened</a:t>
            </a:r>
            <a:endParaRPr lang="zh-TW" altLang="en-US" sz="2200" dirty="0">
              <a:solidFill>
                <a:srgbClr val="000000"/>
              </a:solidFill>
            </a:endParaRPr>
          </a:p>
        </p:txBody>
      </p:sp>
      <p:sp>
        <p:nvSpPr>
          <p:cNvPr id="15" name="向下箭號 11"/>
          <p:cNvSpPr/>
          <p:nvPr/>
        </p:nvSpPr>
        <p:spPr>
          <a:xfrm>
            <a:off x="6470152" y="1599432"/>
            <a:ext cx="602037" cy="48823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/>
          <p:cNvSpPr/>
          <p:nvPr/>
        </p:nvSpPr>
        <p:spPr>
          <a:xfrm>
            <a:off x="6470152" y="2824379"/>
            <a:ext cx="602037" cy="48823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/>
          <p:cNvSpPr/>
          <p:nvPr/>
        </p:nvSpPr>
        <p:spPr>
          <a:xfrm>
            <a:off x="6470152" y="4028327"/>
            <a:ext cx="602037" cy="48647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/>
          <p:cNvSpPr/>
          <p:nvPr/>
        </p:nvSpPr>
        <p:spPr>
          <a:xfrm>
            <a:off x="6470152" y="5169278"/>
            <a:ext cx="602037" cy="48647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/>
          <p:cNvSpPr/>
          <p:nvPr/>
        </p:nvSpPr>
        <p:spPr>
          <a:xfrm rot="10800000">
            <a:off x="5381584" y="6341728"/>
            <a:ext cx="1519094" cy="829464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/>
          <p:cNvSpPr/>
          <p:nvPr/>
        </p:nvSpPr>
        <p:spPr>
          <a:xfrm rot="16200000">
            <a:off x="2374953" y="5886676"/>
            <a:ext cx="1067454" cy="1365085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674" name="文字方塊 20"/>
          <p:cNvSpPr txBox="1">
            <a:spLocks noChangeArrowheads="1"/>
          </p:cNvSpPr>
          <p:nvPr/>
        </p:nvSpPr>
        <p:spPr bwMode="auto">
          <a:xfrm>
            <a:off x="8185259" y="3764089"/>
            <a:ext cx="1863865" cy="84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22" name="左大括弧 22"/>
          <p:cNvSpPr/>
          <p:nvPr/>
        </p:nvSpPr>
        <p:spPr>
          <a:xfrm flipH="1">
            <a:off x="7745981" y="1991415"/>
            <a:ext cx="369273" cy="4462308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矩形 23"/>
          <p:cNvSpPr/>
          <p:nvPr/>
        </p:nvSpPr>
        <p:spPr>
          <a:xfrm>
            <a:off x="5698354" y="3281110"/>
            <a:ext cx="2047627" cy="7682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5"/>
          <p:cNvSpPr/>
          <p:nvPr/>
        </p:nvSpPr>
        <p:spPr>
          <a:xfrm>
            <a:off x="5698354" y="5599760"/>
            <a:ext cx="2047627" cy="768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818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標題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</p:spPr>
        <p:txBody>
          <a:bodyPr/>
          <a:lstStyle/>
          <a:p>
            <a:pPr>
              <a:buNone/>
            </a:pPr>
            <a:r>
              <a:rPr lang="en-US" altLang="zh-TW" dirty="0">
                <a:ea typeface="ＭＳ Ｐゴシック" pitchFamily="34" charset="-128"/>
              </a:rPr>
              <a:t>Max Pooling</a:t>
            </a:r>
            <a:endParaRPr lang="zh-TW" altLang="en-US" dirty="0">
              <a:ea typeface="ＭＳ Ｐゴシック" pitchFamily="34" charset="-128"/>
            </a:endParaRPr>
          </a:p>
        </p:txBody>
      </p:sp>
      <p:sp>
        <p:nvSpPr>
          <p:cNvPr id="5" name="橢圓 11"/>
          <p:cNvSpPr>
            <a:spLocks noChangeArrowheads="1"/>
          </p:cNvSpPr>
          <p:nvPr/>
        </p:nvSpPr>
        <p:spPr bwMode="auto">
          <a:xfrm>
            <a:off x="987061" y="3620595"/>
            <a:ext cx="792800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6" name="橢圓 12"/>
          <p:cNvSpPr>
            <a:spLocks noChangeArrowheads="1"/>
          </p:cNvSpPr>
          <p:nvPr/>
        </p:nvSpPr>
        <p:spPr bwMode="auto">
          <a:xfrm>
            <a:off x="1914619" y="3620595"/>
            <a:ext cx="79454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7" name="橢圓 13"/>
          <p:cNvSpPr>
            <a:spLocks noChangeArrowheads="1"/>
          </p:cNvSpPr>
          <p:nvPr/>
        </p:nvSpPr>
        <p:spPr bwMode="auto">
          <a:xfrm>
            <a:off x="2843927" y="3620595"/>
            <a:ext cx="79279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8" name="橢圓 14"/>
          <p:cNvSpPr>
            <a:spLocks noChangeArrowheads="1"/>
          </p:cNvSpPr>
          <p:nvPr/>
        </p:nvSpPr>
        <p:spPr bwMode="auto">
          <a:xfrm>
            <a:off x="3771485" y="3620595"/>
            <a:ext cx="79279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9" name="橢圓 15"/>
          <p:cNvSpPr>
            <a:spLocks noChangeArrowheads="1"/>
          </p:cNvSpPr>
          <p:nvPr/>
        </p:nvSpPr>
        <p:spPr bwMode="auto">
          <a:xfrm>
            <a:off x="987061" y="4502557"/>
            <a:ext cx="792800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0" name="橢圓 16"/>
          <p:cNvSpPr>
            <a:spLocks noChangeArrowheads="1"/>
          </p:cNvSpPr>
          <p:nvPr/>
        </p:nvSpPr>
        <p:spPr bwMode="auto">
          <a:xfrm>
            <a:off x="1914619" y="4502557"/>
            <a:ext cx="79454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1" name="橢圓 17"/>
          <p:cNvSpPr>
            <a:spLocks noChangeArrowheads="1"/>
          </p:cNvSpPr>
          <p:nvPr/>
        </p:nvSpPr>
        <p:spPr bwMode="auto">
          <a:xfrm>
            <a:off x="2843927" y="4502557"/>
            <a:ext cx="79279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0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2" name="橢圓 18"/>
          <p:cNvSpPr>
            <a:spLocks noChangeArrowheads="1"/>
          </p:cNvSpPr>
          <p:nvPr/>
        </p:nvSpPr>
        <p:spPr bwMode="auto">
          <a:xfrm>
            <a:off x="3771485" y="4502557"/>
            <a:ext cx="79279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3" name="橢圓 19"/>
          <p:cNvSpPr>
            <a:spLocks noChangeArrowheads="1"/>
          </p:cNvSpPr>
          <p:nvPr/>
        </p:nvSpPr>
        <p:spPr bwMode="auto">
          <a:xfrm>
            <a:off x="987061" y="5449266"/>
            <a:ext cx="792800" cy="79271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4" name="橢圓 20"/>
          <p:cNvSpPr>
            <a:spLocks noChangeArrowheads="1"/>
          </p:cNvSpPr>
          <p:nvPr/>
        </p:nvSpPr>
        <p:spPr bwMode="auto">
          <a:xfrm>
            <a:off x="1914619" y="5449266"/>
            <a:ext cx="794549" cy="79271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5" name="橢圓 21"/>
          <p:cNvSpPr>
            <a:spLocks noChangeArrowheads="1"/>
          </p:cNvSpPr>
          <p:nvPr/>
        </p:nvSpPr>
        <p:spPr bwMode="auto">
          <a:xfrm>
            <a:off x="2843927" y="5449266"/>
            <a:ext cx="792799" cy="79271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0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6" name="橢圓 22"/>
          <p:cNvSpPr>
            <a:spLocks noChangeArrowheads="1"/>
          </p:cNvSpPr>
          <p:nvPr/>
        </p:nvSpPr>
        <p:spPr bwMode="auto">
          <a:xfrm>
            <a:off x="3771485" y="5449266"/>
            <a:ext cx="792799" cy="79271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7" name="橢圓 23"/>
          <p:cNvSpPr>
            <a:spLocks noChangeArrowheads="1"/>
          </p:cNvSpPr>
          <p:nvPr/>
        </p:nvSpPr>
        <p:spPr bwMode="auto">
          <a:xfrm>
            <a:off x="987061" y="6331228"/>
            <a:ext cx="792800" cy="79271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8" name="橢圓 24"/>
          <p:cNvSpPr>
            <a:spLocks noChangeArrowheads="1"/>
          </p:cNvSpPr>
          <p:nvPr/>
        </p:nvSpPr>
        <p:spPr bwMode="auto">
          <a:xfrm>
            <a:off x="1914619" y="6331228"/>
            <a:ext cx="794549" cy="79271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-2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9" name="橢圓 25"/>
          <p:cNvSpPr>
            <a:spLocks noChangeArrowheads="1"/>
          </p:cNvSpPr>
          <p:nvPr/>
        </p:nvSpPr>
        <p:spPr bwMode="auto">
          <a:xfrm>
            <a:off x="2843927" y="6331228"/>
            <a:ext cx="792799" cy="79271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-2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20" name="橢圓 26"/>
          <p:cNvSpPr>
            <a:spLocks noChangeArrowheads="1"/>
          </p:cNvSpPr>
          <p:nvPr/>
        </p:nvSpPr>
        <p:spPr bwMode="auto">
          <a:xfrm>
            <a:off x="3771485" y="6331228"/>
            <a:ext cx="792799" cy="79271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graphicFrame>
        <p:nvGraphicFramePr>
          <p:cNvPr id="21" name="表格 34"/>
          <p:cNvGraphicFramePr>
            <a:graphicFrameLocks noGrp="1"/>
          </p:cNvGraphicFramePr>
          <p:nvPr/>
        </p:nvGraphicFramePr>
        <p:xfrm>
          <a:off x="6296891" y="1783174"/>
          <a:ext cx="1788609" cy="1511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文字方塊 35"/>
          <p:cNvSpPr txBox="1">
            <a:spLocks noChangeArrowheads="1"/>
          </p:cNvSpPr>
          <p:nvPr/>
        </p:nvSpPr>
        <p:spPr bwMode="auto">
          <a:xfrm>
            <a:off x="7938492" y="2299402"/>
            <a:ext cx="1596099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23" name="橢圓 41"/>
          <p:cNvSpPr>
            <a:spLocks noChangeArrowheads="1"/>
          </p:cNvSpPr>
          <p:nvPr/>
        </p:nvSpPr>
        <p:spPr bwMode="auto">
          <a:xfrm>
            <a:off x="5582847" y="3697592"/>
            <a:ext cx="794549" cy="79271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24" name="橢圓 42"/>
          <p:cNvSpPr>
            <a:spLocks noChangeArrowheads="1"/>
          </p:cNvSpPr>
          <p:nvPr/>
        </p:nvSpPr>
        <p:spPr bwMode="auto">
          <a:xfrm>
            <a:off x="6510404" y="3697592"/>
            <a:ext cx="794549" cy="79271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25" name="橢圓 43"/>
          <p:cNvSpPr>
            <a:spLocks noChangeArrowheads="1"/>
          </p:cNvSpPr>
          <p:nvPr/>
        </p:nvSpPr>
        <p:spPr bwMode="auto">
          <a:xfrm>
            <a:off x="7439712" y="3697592"/>
            <a:ext cx="792799" cy="79271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26" name="橢圓 44"/>
          <p:cNvSpPr>
            <a:spLocks noChangeArrowheads="1"/>
          </p:cNvSpPr>
          <p:nvPr/>
        </p:nvSpPr>
        <p:spPr bwMode="auto">
          <a:xfrm>
            <a:off x="8367270" y="3697592"/>
            <a:ext cx="792799" cy="79271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27" name="橢圓 45"/>
          <p:cNvSpPr>
            <a:spLocks noChangeArrowheads="1"/>
          </p:cNvSpPr>
          <p:nvPr/>
        </p:nvSpPr>
        <p:spPr bwMode="auto">
          <a:xfrm>
            <a:off x="5582847" y="4579554"/>
            <a:ext cx="794549" cy="79271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28" name="橢圓 46"/>
          <p:cNvSpPr>
            <a:spLocks noChangeArrowheads="1"/>
          </p:cNvSpPr>
          <p:nvPr/>
        </p:nvSpPr>
        <p:spPr bwMode="auto">
          <a:xfrm>
            <a:off x="6510404" y="4579554"/>
            <a:ext cx="794549" cy="79271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29" name="橢圓 47"/>
          <p:cNvSpPr>
            <a:spLocks noChangeArrowheads="1"/>
          </p:cNvSpPr>
          <p:nvPr/>
        </p:nvSpPr>
        <p:spPr bwMode="auto">
          <a:xfrm>
            <a:off x="7439712" y="4579554"/>
            <a:ext cx="792799" cy="79271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-2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30" name="橢圓 48"/>
          <p:cNvSpPr>
            <a:spLocks noChangeArrowheads="1"/>
          </p:cNvSpPr>
          <p:nvPr/>
        </p:nvSpPr>
        <p:spPr bwMode="auto">
          <a:xfrm>
            <a:off x="8367270" y="4579554"/>
            <a:ext cx="792799" cy="79271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31" name="橢圓 49"/>
          <p:cNvSpPr>
            <a:spLocks noChangeArrowheads="1"/>
          </p:cNvSpPr>
          <p:nvPr/>
        </p:nvSpPr>
        <p:spPr bwMode="auto">
          <a:xfrm>
            <a:off x="5582847" y="5524514"/>
            <a:ext cx="794549" cy="79446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32" name="橢圓 50"/>
          <p:cNvSpPr>
            <a:spLocks noChangeArrowheads="1"/>
          </p:cNvSpPr>
          <p:nvPr/>
        </p:nvSpPr>
        <p:spPr bwMode="auto">
          <a:xfrm>
            <a:off x="6510404" y="5524514"/>
            <a:ext cx="794549" cy="79446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33" name="橢圓 51"/>
          <p:cNvSpPr>
            <a:spLocks noChangeArrowheads="1"/>
          </p:cNvSpPr>
          <p:nvPr/>
        </p:nvSpPr>
        <p:spPr bwMode="auto">
          <a:xfrm>
            <a:off x="7439712" y="5524514"/>
            <a:ext cx="792799" cy="79446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-2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34" name="橢圓 52"/>
          <p:cNvSpPr>
            <a:spLocks noChangeArrowheads="1"/>
          </p:cNvSpPr>
          <p:nvPr/>
        </p:nvSpPr>
        <p:spPr bwMode="auto">
          <a:xfrm>
            <a:off x="8367270" y="5524514"/>
            <a:ext cx="792799" cy="79446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35" name="橢圓 53"/>
          <p:cNvSpPr>
            <a:spLocks noChangeArrowheads="1"/>
          </p:cNvSpPr>
          <p:nvPr/>
        </p:nvSpPr>
        <p:spPr bwMode="auto">
          <a:xfrm>
            <a:off x="5582847" y="6406476"/>
            <a:ext cx="794549" cy="79446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36" name="橢圓 54"/>
          <p:cNvSpPr>
            <a:spLocks noChangeArrowheads="1"/>
          </p:cNvSpPr>
          <p:nvPr/>
        </p:nvSpPr>
        <p:spPr bwMode="auto">
          <a:xfrm>
            <a:off x="6510404" y="6406476"/>
            <a:ext cx="794549" cy="79446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0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37" name="橢圓 55"/>
          <p:cNvSpPr>
            <a:spLocks noChangeArrowheads="1"/>
          </p:cNvSpPr>
          <p:nvPr/>
        </p:nvSpPr>
        <p:spPr bwMode="auto">
          <a:xfrm>
            <a:off x="7439712" y="6406476"/>
            <a:ext cx="792799" cy="79446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-4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38" name="橢圓 56"/>
          <p:cNvSpPr>
            <a:spLocks noChangeArrowheads="1"/>
          </p:cNvSpPr>
          <p:nvPr/>
        </p:nvSpPr>
        <p:spPr bwMode="auto">
          <a:xfrm>
            <a:off x="8367270" y="6406476"/>
            <a:ext cx="792799" cy="79446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graphicFrame>
        <p:nvGraphicFramePr>
          <p:cNvPr id="39" name="表格 57"/>
          <p:cNvGraphicFramePr>
            <a:graphicFrameLocks noGrp="1"/>
          </p:cNvGraphicFramePr>
          <p:nvPr/>
        </p:nvGraphicFramePr>
        <p:xfrm>
          <a:off x="1881368" y="1783174"/>
          <a:ext cx="1788609" cy="1511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文字方塊 58"/>
          <p:cNvSpPr txBox="1">
            <a:spLocks noChangeArrowheads="1"/>
          </p:cNvSpPr>
          <p:nvPr/>
        </p:nvSpPr>
        <p:spPr bwMode="auto">
          <a:xfrm>
            <a:off x="3669978" y="2283652"/>
            <a:ext cx="1596099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41" name="矩形 2"/>
          <p:cNvSpPr/>
          <p:nvPr/>
        </p:nvSpPr>
        <p:spPr>
          <a:xfrm>
            <a:off x="987061" y="3620595"/>
            <a:ext cx="1722107" cy="1676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2" name="矩形 67"/>
          <p:cNvSpPr/>
          <p:nvPr/>
        </p:nvSpPr>
        <p:spPr>
          <a:xfrm>
            <a:off x="2843927" y="3620595"/>
            <a:ext cx="1720356" cy="1676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3" name="矩形 68"/>
          <p:cNvSpPr/>
          <p:nvPr/>
        </p:nvSpPr>
        <p:spPr>
          <a:xfrm>
            <a:off x="987061" y="5445766"/>
            <a:ext cx="1722107" cy="1676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4" name="矩形 69"/>
          <p:cNvSpPr/>
          <p:nvPr/>
        </p:nvSpPr>
        <p:spPr>
          <a:xfrm>
            <a:off x="2843927" y="5445766"/>
            <a:ext cx="1720356" cy="1676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5" name="矩形 70"/>
          <p:cNvSpPr/>
          <p:nvPr/>
        </p:nvSpPr>
        <p:spPr>
          <a:xfrm>
            <a:off x="5582846" y="3666094"/>
            <a:ext cx="1722107" cy="167467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6" name="矩形 71"/>
          <p:cNvSpPr/>
          <p:nvPr/>
        </p:nvSpPr>
        <p:spPr>
          <a:xfrm>
            <a:off x="7439712" y="3666094"/>
            <a:ext cx="1720356" cy="167467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矩形 72"/>
          <p:cNvSpPr/>
          <p:nvPr/>
        </p:nvSpPr>
        <p:spPr>
          <a:xfrm>
            <a:off x="5582846" y="5491264"/>
            <a:ext cx="1722107" cy="167467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矩形 73"/>
          <p:cNvSpPr/>
          <p:nvPr/>
        </p:nvSpPr>
        <p:spPr>
          <a:xfrm>
            <a:off x="7439712" y="5491264"/>
            <a:ext cx="1720356" cy="167467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27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38" grpId="0" animBg="1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標題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</p:spPr>
        <p:txBody>
          <a:bodyPr/>
          <a:lstStyle/>
          <a:p>
            <a:pPr>
              <a:buNone/>
            </a:pPr>
            <a:r>
              <a:rPr lang="en-US" altLang="zh-TW" dirty="0">
                <a:ea typeface="ＭＳ Ｐゴシック" pitchFamily="34" charset="-128"/>
              </a:rPr>
              <a:t>Why Pooling</a:t>
            </a:r>
            <a:endParaRPr lang="zh-TW" altLang="en-US" dirty="0">
              <a:ea typeface="ＭＳ Ｐゴシック" pitchFamily="34" charset="-128"/>
            </a:endParaRPr>
          </a:p>
        </p:txBody>
      </p:sp>
      <p:sp>
        <p:nvSpPr>
          <p:cNvPr id="29698" name="內容版面配置區 2"/>
          <p:cNvSpPr>
            <a:spLocks noGrp="1"/>
          </p:cNvSpPr>
          <p:nvPr>
            <p:ph idx="1"/>
          </p:nvPr>
        </p:nvSpPr>
        <p:spPr>
          <a:xfrm>
            <a:off x="693043" y="2012414"/>
            <a:ext cx="8694539" cy="4796544"/>
          </a:xfrm>
        </p:spPr>
        <p:txBody>
          <a:bodyPr/>
          <a:lstStyle/>
          <a:p>
            <a:r>
              <a:rPr lang="en-US" altLang="zh-TW" sz="3100">
                <a:ea typeface="ＭＳ Ｐゴシック" pitchFamily="34" charset="-128"/>
              </a:rPr>
              <a:t>Subsampling pixels will not change the object</a:t>
            </a:r>
            <a:endParaRPr lang="zh-TW" altLang="en-US" sz="3100">
              <a:ea typeface="ＭＳ Ｐゴシック" pitchFamily="34" charset="-128"/>
            </a:endParaRPr>
          </a:p>
        </p:txBody>
      </p:sp>
      <p:pic>
        <p:nvPicPr>
          <p:cNvPr id="6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65" y="3223361"/>
            <a:ext cx="3676979" cy="2491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193" y="3785088"/>
            <a:ext cx="1937370" cy="1312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3"/>
          <p:cNvSpPr/>
          <p:nvPr/>
        </p:nvSpPr>
        <p:spPr>
          <a:xfrm>
            <a:off x="4847801" y="3998579"/>
            <a:ext cx="2051127" cy="8854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文字方塊 5"/>
          <p:cNvSpPr txBox="1">
            <a:spLocks noChangeArrowheads="1"/>
          </p:cNvSpPr>
          <p:nvPr/>
        </p:nvSpPr>
        <p:spPr bwMode="auto">
          <a:xfrm>
            <a:off x="4730544" y="4877041"/>
            <a:ext cx="2289142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Subsampling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2068629" y="2654637"/>
            <a:ext cx="1648602" cy="57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 sz="3100"/>
              <a:t>bird</a:t>
            </a:r>
            <a:endParaRPr lang="zh-TW" altLang="en-US" sz="3100"/>
          </a:p>
        </p:txBody>
      </p:sp>
      <p:sp>
        <p:nvSpPr>
          <p:cNvPr id="11" name="文字方塊 8"/>
          <p:cNvSpPr txBox="1">
            <a:spLocks noChangeArrowheads="1"/>
          </p:cNvSpPr>
          <p:nvPr/>
        </p:nvSpPr>
        <p:spPr bwMode="auto">
          <a:xfrm>
            <a:off x="7280451" y="3197114"/>
            <a:ext cx="1646853" cy="57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 sz="3100"/>
              <a:t>bird</a:t>
            </a:r>
            <a:endParaRPr lang="zh-TW" altLang="en-US" sz="3100"/>
          </a:p>
        </p:txBody>
      </p:sp>
      <p:sp>
        <p:nvSpPr>
          <p:cNvPr id="12" name="文字方塊 7"/>
          <p:cNvSpPr txBox="1">
            <a:spLocks noChangeArrowheads="1"/>
          </p:cNvSpPr>
          <p:nvPr/>
        </p:nvSpPr>
        <p:spPr bwMode="auto">
          <a:xfrm>
            <a:off x="859305" y="6075739"/>
            <a:ext cx="8045248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We can subsample the pixels to make image smaller</a:t>
            </a:r>
            <a:endParaRPr lang="zh-TW" altLang="en-US"/>
          </a:p>
        </p:txBody>
      </p:sp>
      <p:sp>
        <p:nvSpPr>
          <p:cNvPr id="13" name="文字方塊 12"/>
          <p:cNvSpPr txBox="1">
            <a:spLocks noChangeArrowheads="1"/>
          </p:cNvSpPr>
          <p:nvPr/>
        </p:nvSpPr>
        <p:spPr bwMode="auto">
          <a:xfrm>
            <a:off x="2068629" y="6637465"/>
            <a:ext cx="8011997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fewer parameters to characterize the image</a:t>
            </a:r>
            <a:endParaRPr lang="zh-TW" altLang="en-US"/>
          </a:p>
        </p:txBody>
      </p:sp>
      <p:sp>
        <p:nvSpPr>
          <p:cNvPr id="14" name="向右箭號 11"/>
          <p:cNvSpPr/>
          <p:nvPr/>
        </p:nvSpPr>
        <p:spPr>
          <a:xfrm>
            <a:off x="1053565" y="6637465"/>
            <a:ext cx="1015063" cy="5319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906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</p:spPr>
        <p:txBody>
          <a:bodyPr/>
          <a:lstStyle/>
          <a:p>
            <a:pPr>
              <a:buNone/>
            </a:pPr>
            <a:r>
              <a:rPr lang="en-US" altLang="zh-TW" dirty="0">
                <a:ea typeface="ＭＳ Ｐゴシック" pitchFamily="34" charset="-128"/>
              </a:rPr>
              <a:t>Max Pooling</a:t>
            </a:r>
            <a:endParaRPr lang="zh-TW" altLang="en-US" dirty="0">
              <a:ea typeface="ＭＳ Ｐゴシック" pitchFamily="34" charset="-128"/>
            </a:endParaRPr>
          </a:p>
        </p:txBody>
      </p:sp>
      <p:graphicFrame>
        <p:nvGraphicFramePr>
          <p:cNvPr id="5" name="內容版面配置區 3"/>
          <p:cNvGraphicFramePr>
            <a:graphicFrameLocks/>
          </p:cNvGraphicFramePr>
          <p:nvPr/>
        </p:nvGraphicFramePr>
        <p:xfrm>
          <a:off x="372774" y="2759632"/>
          <a:ext cx="3169446" cy="3023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2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2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42" marR="100842" marT="50398" marB="503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42" marR="100842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42" marR="100842" marT="50398" marB="5039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797" name="文字方塊 4"/>
          <p:cNvSpPr txBox="1">
            <a:spLocks noChangeArrowheads="1"/>
          </p:cNvSpPr>
          <p:nvPr/>
        </p:nvSpPr>
        <p:spPr bwMode="auto">
          <a:xfrm>
            <a:off x="663292" y="6054740"/>
            <a:ext cx="2588410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5"/>
          <p:cNvSpPr>
            <a:spLocks noChangeArrowheads="1"/>
          </p:cNvSpPr>
          <p:nvPr/>
        </p:nvSpPr>
        <p:spPr bwMode="auto">
          <a:xfrm>
            <a:off x="7275202" y="3401854"/>
            <a:ext cx="79279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8" name="橢圓 6"/>
          <p:cNvSpPr>
            <a:spLocks noChangeArrowheads="1"/>
          </p:cNvSpPr>
          <p:nvPr/>
        </p:nvSpPr>
        <p:spPr bwMode="auto">
          <a:xfrm>
            <a:off x="8346268" y="3401854"/>
            <a:ext cx="79279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0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9" name="橢圓 7"/>
          <p:cNvSpPr>
            <a:spLocks noChangeArrowheads="1"/>
          </p:cNvSpPr>
          <p:nvPr/>
        </p:nvSpPr>
        <p:spPr bwMode="auto">
          <a:xfrm>
            <a:off x="8346268" y="4625052"/>
            <a:ext cx="792799" cy="79271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0" name="橢圓 8"/>
          <p:cNvSpPr>
            <a:spLocks noChangeArrowheads="1"/>
          </p:cNvSpPr>
          <p:nvPr/>
        </p:nvSpPr>
        <p:spPr bwMode="auto">
          <a:xfrm>
            <a:off x="7275202" y="4625052"/>
            <a:ext cx="792799" cy="79271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1" name="橢圓 9"/>
          <p:cNvSpPr>
            <a:spLocks noChangeArrowheads="1"/>
          </p:cNvSpPr>
          <p:nvPr/>
        </p:nvSpPr>
        <p:spPr bwMode="auto">
          <a:xfrm>
            <a:off x="7483465" y="3641594"/>
            <a:ext cx="794549" cy="794466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2" name="橢圓 10"/>
          <p:cNvSpPr>
            <a:spLocks noChangeArrowheads="1"/>
          </p:cNvSpPr>
          <p:nvPr/>
        </p:nvSpPr>
        <p:spPr bwMode="auto">
          <a:xfrm>
            <a:off x="8593033" y="3617096"/>
            <a:ext cx="794549" cy="794466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3" name="橢圓 11"/>
          <p:cNvSpPr>
            <a:spLocks noChangeArrowheads="1"/>
          </p:cNvSpPr>
          <p:nvPr/>
        </p:nvSpPr>
        <p:spPr bwMode="auto">
          <a:xfrm>
            <a:off x="8593033" y="4798294"/>
            <a:ext cx="794549" cy="792716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4" name="橢圓 12"/>
          <p:cNvSpPr>
            <a:spLocks noChangeArrowheads="1"/>
          </p:cNvSpPr>
          <p:nvPr/>
        </p:nvSpPr>
        <p:spPr bwMode="auto">
          <a:xfrm>
            <a:off x="7499216" y="4800045"/>
            <a:ext cx="794549" cy="794466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0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31806" name="文字方塊 13"/>
          <p:cNvSpPr txBox="1">
            <a:spLocks noChangeArrowheads="1"/>
          </p:cNvSpPr>
          <p:nvPr/>
        </p:nvSpPr>
        <p:spPr bwMode="auto">
          <a:xfrm>
            <a:off x="7084440" y="5717005"/>
            <a:ext cx="2586660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2 x 2 image</a:t>
            </a:r>
            <a:endParaRPr lang="zh-TW" altLang="en-US"/>
          </a:p>
        </p:txBody>
      </p:sp>
      <p:sp>
        <p:nvSpPr>
          <p:cNvPr id="16" name="文字方塊 14"/>
          <p:cNvSpPr txBox="1">
            <a:spLocks noChangeArrowheads="1"/>
          </p:cNvSpPr>
          <p:nvPr/>
        </p:nvSpPr>
        <p:spPr bwMode="auto">
          <a:xfrm>
            <a:off x="7096691" y="6282230"/>
            <a:ext cx="2499155" cy="105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 sz="3100">
                <a:solidFill>
                  <a:srgbClr val="0000FF"/>
                </a:solidFill>
              </a:rPr>
              <a:t>Each filter </a:t>
            </a:r>
          </a:p>
          <a:p>
            <a:pPr algn="ctr" eaLnBrk="1" hangingPunct="1"/>
            <a:r>
              <a:rPr lang="en-US" altLang="zh-TW" sz="3100">
                <a:solidFill>
                  <a:srgbClr val="0000FF"/>
                </a:solidFill>
              </a:rPr>
              <a:t>is a channel</a:t>
            </a:r>
            <a:endParaRPr lang="zh-TW" altLang="en-US" sz="3100">
              <a:solidFill>
                <a:srgbClr val="0000FF"/>
              </a:solidFill>
            </a:endParaRPr>
          </a:p>
        </p:txBody>
      </p:sp>
      <p:sp>
        <p:nvSpPr>
          <p:cNvPr id="17" name="向右箭號 15"/>
          <p:cNvSpPr/>
          <p:nvPr/>
        </p:nvSpPr>
        <p:spPr>
          <a:xfrm>
            <a:off x="3475716" y="3008122"/>
            <a:ext cx="946809" cy="9344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7096690" y="2157658"/>
            <a:ext cx="2513156" cy="1051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 sz="3100"/>
              <a:t>New image </a:t>
            </a:r>
          </a:p>
          <a:p>
            <a:pPr algn="ctr" eaLnBrk="1" hangingPunct="1"/>
            <a:r>
              <a:rPr lang="en-US" altLang="zh-TW" sz="3100"/>
              <a:t>but smaller</a:t>
            </a:r>
            <a:endParaRPr lang="zh-TW" altLang="en-US" sz="3100"/>
          </a:p>
        </p:txBody>
      </p:sp>
      <p:sp>
        <p:nvSpPr>
          <p:cNvPr id="19" name="矩形 18"/>
          <p:cNvSpPr/>
          <p:nvPr/>
        </p:nvSpPr>
        <p:spPr>
          <a:xfrm>
            <a:off x="4426026" y="2876876"/>
            <a:ext cx="1515594" cy="11777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3100" dirty="0">
                <a:solidFill>
                  <a:srgbClr val="000000"/>
                </a:solidFill>
              </a:rPr>
              <a:t>Conv</a:t>
            </a:r>
            <a:endParaRPr lang="zh-TW" altLang="en-US" sz="3100" dirty="0">
              <a:solidFill>
                <a:srgbClr val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22525" y="4616302"/>
            <a:ext cx="1519094" cy="11759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3100" dirty="0">
                <a:solidFill>
                  <a:srgbClr val="000000"/>
                </a:solidFill>
              </a:rPr>
              <a:t>Max</a:t>
            </a:r>
          </a:p>
          <a:p>
            <a:pPr algn="ctr">
              <a:defRPr/>
            </a:pPr>
            <a:r>
              <a:rPr lang="en-US" altLang="zh-TW" sz="3100" dirty="0">
                <a:solidFill>
                  <a:srgbClr val="000000"/>
                </a:solidFill>
              </a:rPr>
              <a:t>Pooling</a:t>
            </a:r>
            <a:endParaRPr lang="zh-TW" altLang="en-US" sz="3100" dirty="0">
              <a:solidFill>
                <a:srgbClr val="000000"/>
              </a:solidFill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5929368" y="4728297"/>
            <a:ext cx="946809" cy="932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5400000">
            <a:off x="4910833" y="3877785"/>
            <a:ext cx="542477" cy="9345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16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84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標題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</p:spPr>
        <p:txBody>
          <a:bodyPr/>
          <a:lstStyle/>
          <a:p>
            <a:pPr>
              <a:buNone/>
            </a:pPr>
            <a:r>
              <a:rPr lang="en-US" altLang="zh-TW" dirty="0">
                <a:ea typeface="ＭＳ Ｐゴシック" pitchFamily="34" charset="-128"/>
              </a:rPr>
              <a:t>The whole CNN</a:t>
            </a:r>
            <a:endParaRPr lang="zh-TW" altLang="en-US" dirty="0">
              <a:ea typeface="ＭＳ Ｐゴシック" pitchFamily="34" charset="-128"/>
            </a:endParaRPr>
          </a:p>
        </p:txBody>
      </p:sp>
      <p:pic>
        <p:nvPicPr>
          <p:cNvPr id="3277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107" y="211742"/>
            <a:ext cx="1953121" cy="132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0"/>
          <p:cNvSpPr/>
          <p:nvPr/>
        </p:nvSpPr>
        <p:spPr>
          <a:xfrm>
            <a:off x="5787675" y="2126922"/>
            <a:ext cx="1914618" cy="6134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200" dirty="0">
                <a:solidFill>
                  <a:srgbClr val="000000"/>
                </a:solidFill>
              </a:rPr>
              <a:t>Convolution</a:t>
            </a:r>
            <a:endParaRPr lang="zh-TW" altLang="en-US" sz="2200" dirty="0">
              <a:solidFill>
                <a:srgbClr val="000000"/>
              </a:solidFill>
            </a:endParaRPr>
          </a:p>
        </p:txBody>
      </p:sp>
      <p:sp>
        <p:nvSpPr>
          <p:cNvPr id="7" name="矩形 12"/>
          <p:cNvSpPr/>
          <p:nvPr/>
        </p:nvSpPr>
        <p:spPr>
          <a:xfrm>
            <a:off x="5787675" y="3339481"/>
            <a:ext cx="1914618" cy="61342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200" dirty="0">
                <a:solidFill>
                  <a:srgbClr val="000000"/>
                </a:solidFill>
              </a:rPr>
              <a:t>Max Pooling</a:t>
            </a:r>
            <a:endParaRPr lang="zh-TW" altLang="en-US" sz="2200" dirty="0">
              <a:solidFill>
                <a:srgbClr val="000000"/>
              </a:solidFill>
            </a:endParaRPr>
          </a:p>
        </p:txBody>
      </p:sp>
      <p:sp>
        <p:nvSpPr>
          <p:cNvPr id="8" name="矩形 13"/>
          <p:cNvSpPr/>
          <p:nvPr/>
        </p:nvSpPr>
        <p:spPr>
          <a:xfrm>
            <a:off x="5787675" y="4516988"/>
            <a:ext cx="1914618" cy="6134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200" dirty="0">
                <a:solidFill>
                  <a:srgbClr val="000000"/>
                </a:solidFill>
              </a:rPr>
              <a:t>Convolution</a:t>
            </a:r>
            <a:endParaRPr lang="zh-TW" altLang="en-US" sz="2200" dirty="0">
              <a:solidFill>
                <a:srgbClr val="000000"/>
              </a:solidFill>
            </a:endParaRPr>
          </a:p>
        </p:txBody>
      </p:sp>
      <p:sp>
        <p:nvSpPr>
          <p:cNvPr id="9" name="矩形 14"/>
          <p:cNvSpPr/>
          <p:nvPr/>
        </p:nvSpPr>
        <p:spPr>
          <a:xfrm>
            <a:off x="5787675" y="5655957"/>
            <a:ext cx="1914618" cy="61342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200" dirty="0">
                <a:solidFill>
                  <a:srgbClr val="000000"/>
                </a:solidFill>
              </a:rPr>
              <a:t>Max Pooling</a:t>
            </a:r>
            <a:endParaRPr lang="zh-TW" altLang="en-US" sz="2200" dirty="0">
              <a:solidFill>
                <a:srgbClr val="000000"/>
              </a:solidFill>
            </a:endParaRPr>
          </a:p>
        </p:txBody>
      </p:sp>
      <p:sp>
        <p:nvSpPr>
          <p:cNvPr id="10" name="向下箭號 11"/>
          <p:cNvSpPr/>
          <p:nvPr/>
        </p:nvSpPr>
        <p:spPr>
          <a:xfrm>
            <a:off x="6470152" y="1599432"/>
            <a:ext cx="602037" cy="48823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/>
          <p:cNvSpPr/>
          <p:nvPr/>
        </p:nvSpPr>
        <p:spPr>
          <a:xfrm>
            <a:off x="6470152" y="2824379"/>
            <a:ext cx="602037" cy="48823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/>
          <p:cNvSpPr/>
          <p:nvPr/>
        </p:nvSpPr>
        <p:spPr>
          <a:xfrm>
            <a:off x="6470152" y="4028327"/>
            <a:ext cx="602037" cy="48647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/>
          <p:cNvSpPr/>
          <p:nvPr/>
        </p:nvSpPr>
        <p:spPr>
          <a:xfrm>
            <a:off x="6470152" y="5169278"/>
            <a:ext cx="602037" cy="48647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787" name="文字方塊 20"/>
          <p:cNvSpPr txBox="1">
            <a:spLocks noChangeArrowheads="1"/>
          </p:cNvSpPr>
          <p:nvPr/>
        </p:nvSpPr>
        <p:spPr bwMode="auto">
          <a:xfrm>
            <a:off x="8185259" y="3764089"/>
            <a:ext cx="1863865" cy="84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15" name="左大括弧 22"/>
          <p:cNvSpPr/>
          <p:nvPr/>
        </p:nvSpPr>
        <p:spPr>
          <a:xfrm flipH="1">
            <a:off x="7745981" y="1991415"/>
            <a:ext cx="369273" cy="4462308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矩形 25"/>
          <p:cNvSpPr/>
          <p:nvPr/>
        </p:nvSpPr>
        <p:spPr>
          <a:xfrm>
            <a:off x="5721106" y="2036913"/>
            <a:ext cx="2047627" cy="2094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文字方塊 24"/>
          <p:cNvSpPr txBox="1"/>
          <p:nvPr/>
        </p:nvSpPr>
        <p:spPr>
          <a:xfrm>
            <a:off x="1522960" y="3933772"/>
            <a:ext cx="2311999" cy="5089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100794" tIns="50397" rIns="100794" bIns="50397">
            <a:spAutoFit/>
          </a:bodyPr>
          <a:lstStyle/>
          <a:p>
            <a:pPr>
              <a:defRPr/>
            </a:pPr>
            <a:r>
              <a:rPr lang="en-US" altLang="zh-TW" sz="2600" dirty="0"/>
              <a:t>A new image</a:t>
            </a:r>
            <a:endParaRPr lang="zh-TW" altLang="en-US" sz="2600" dirty="0"/>
          </a:p>
        </p:txBody>
      </p:sp>
      <p:sp>
        <p:nvSpPr>
          <p:cNvPr id="18" name="文字方塊 26"/>
          <p:cNvSpPr txBox="1">
            <a:spLocks noChangeArrowheads="1"/>
          </p:cNvSpPr>
          <p:nvPr/>
        </p:nvSpPr>
        <p:spPr bwMode="auto">
          <a:xfrm>
            <a:off x="633540" y="5743253"/>
            <a:ext cx="4728793" cy="1051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 sz="3100"/>
              <a:t>The number of channels is the number of filters</a:t>
            </a:r>
            <a:endParaRPr lang="zh-TW" altLang="en-US" sz="3100"/>
          </a:p>
        </p:txBody>
      </p:sp>
      <p:sp>
        <p:nvSpPr>
          <p:cNvPr id="19" name="文字方塊 27"/>
          <p:cNvSpPr txBox="1">
            <a:spLocks noChangeArrowheads="1"/>
          </p:cNvSpPr>
          <p:nvPr/>
        </p:nvSpPr>
        <p:spPr bwMode="auto">
          <a:xfrm>
            <a:off x="633539" y="4686299"/>
            <a:ext cx="4685041" cy="1051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 sz="3100"/>
              <a:t>Smaller than the original image</a:t>
            </a:r>
            <a:endParaRPr lang="zh-TW" altLang="en-US" sz="3100"/>
          </a:p>
        </p:txBody>
      </p:sp>
      <p:cxnSp>
        <p:nvCxnSpPr>
          <p:cNvPr id="20" name="直線單箭頭接點 6"/>
          <p:cNvCxnSpPr/>
          <p:nvPr/>
        </p:nvCxnSpPr>
        <p:spPr>
          <a:xfrm flipH="1">
            <a:off x="3897493" y="4271567"/>
            <a:ext cx="250265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8"/>
          <p:cNvSpPr/>
          <p:nvPr/>
        </p:nvSpPr>
        <p:spPr>
          <a:xfrm>
            <a:off x="5721106" y="4411562"/>
            <a:ext cx="2047627" cy="20946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2" name="群組 7"/>
          <p:cNvGrpSpPr>
            <a:grpSpLocks/>
          </p:cNvGrpSpPr>
          <p:nvPr/>
        </p:nvGrpSpPr>
        <p:grpSpPr bwMode="auto">
          <a:xfrm>
            <a:off x="1722107" y="1776174"/>
            <a:ext cx="2147384" cy="1952916"/>
            <a:chOff x="1561968" y="1612084"/>
            <a:chExt cx="1947915" cy="1771562"/>
          </a:xfrm>
        </p:grpSpPr>
        <p:sp>
          <p:nvSpPr>
            <p:cNvPr id="23" name="橢圓 29"/>
            <p:cNvSpPr>
              <a:spLocks noChangeArrowheads="1"/>
            </p:cNvSpPr>
            <p:nvPr/>
          </p:nvSpPr>
          <p:spPr bwMode="auto">
            <a:xfrm>
              <a:off x="1593719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600" dirty="0">
                  <a:solidFill>
                    <a:schemeClr val="dk1"/>
                  </a:solidFill>
                </a:rPr>
                <a:t>3</a:t>
              </a:r>
              <a:endParaRPr lang="zh-TW" altLang="en-US" sz="2600" dirty="0">
                <a:solidFill>
                  <a:schemeClr val="dk1"/>
                </a:solidFill>
              </a:endParaRPr>
            </a:p>
          </p:txBody>
        </p:sp>
        <p:sp>
          <p:nvSpPr>
            <p:cNvPr id="24" name="橢圓 30"/>
            <p:cNvSpPr>
              <a:spLocks noChangeArrowheads="1"/>
            </p:cNvSpPr>
            <p:nvPr/>
          </p:nvSpPr>
          <p:spPr bwMode="auto">
            <a:xfrm>
              <a:off x="2565295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600" dirty="0">
                  <a:solidFill>
                    <a:schemeClr val="dk1"/>
                  </a:solidFill>
                </a:rPr>
                <a:t>0</a:t>
              </a:r>
              <a:endParaRPr lang="zh-TW" altLang="en-US" sz="2600" dirty="0">
                <a:solidFill>
                  <a:schemeClr val="dk1"/>
                </a:solidFill>
              </a:endParaRPr>
            </a:p>
          </p:txBody>
        </p:sp>
        <p:sp>
          <p:nvSpPr>
            <p:cNvPr id="25" name="橢圓 31"/>
            <p:cNvSpPr>
              <a:spLocks noChangeArrowheads="1"/>
            </p:cNvSpPr>
            <p:nvPr/>
          </p:nvSpPr>
          <p:spPr bwMode="auto">
            <a:xfrm>
              <a:off x="2533544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600" dirty="0">
                  <a:solidFill>
                    <a:schemeClr val="dk1"/>
                  </a:solidFill>
                </a:rPr>
                <a:t>1</a:t>
              </a:r>
              <a:endParaRPr lang="zh-TW" altLang="en-US" sz="2600" dirty="0">
                <a:solidFill>
                  <a:schemeClr val="dk1"/>
                </a:solidFill>
              </a:endParaRPr>
            </a:p>
          </p:txBody>
        </p:sp>
        <p:sp>
          <p:nvSpPr>
            <p:cNvPr id="26" name="橢圓 32"/>
            <p:cNvSpPr>
              <a:spLocks noChangeArrowheads="1"/>
            </p:cNvSpPr>
            <p:nvPr/>
          </p:nvSpPr>
          <p:spPr bwMode="auto">
            <a:xfrm>
              <a:off x="1561968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600" dirty="0">
                  <a:solidFill>
                    <a:schemeClr val="dk1"/>
                  </a:solidFill>
                </a:rPr>
                <a:t>3</a:t>
              </a:r>
              <a:endParaRPr lang="zh-TW" altLang="en-US" sz="2600" dirty="0">
                <a:solidFill>
                  <a:schemeClr val="dk1"/>
                </a:solidFill>
              </a:endParaRPr>
            </a:p>
          </p:txBody>
        </p:sp>
        <p:sp>
          <p:nvSpPr>
            <p:cNvPr id="27" name="橢圓 33"/>
            <p:cNvSpPr>
              <a:spLocks noChangeArrowheads="1"/>
            </p:cNvSpPr>
            <p:nvPr/>
          </p:nvSpPr>
          <p:spPr bwMode="auto">
            <a:xfrm>
              <a:off x="1782637" y="1829560"/>
              <a:ext cx="720744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600" dirty="0">
                  <a:solidFill>
                    <a:schemeClr val="dk1"/>
                  </a:solidFill>
                </a:rPr>
                <a:t>-1</a:t>
              </a:r>
              <a:endParaRPr lang="zh-TW" altLang="en-US" sz="2600" dirty="0">
                <a:solidFill>
                  <a:schemeClr val="dk1"/>
                </a:solidFill>
              </a:endParaRPr>
            </a:p>
          </p:txBody>
        </p:sp>
        <p:sp>
          <p:nvSpPr>
            <p:cNvPr id="28" name="橢圓 34"/>
            <p:cNvSpPr>
              <a:spLocks noChangeArrowheads="1"/>
            </p:cNvSpPr>
            <p:nvPr/>
          </p:nvSpPr>
          <p:spPr bwMode="auto">
            <a:xfrm>
              <a:off x="2789139" y="1805749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600" dirty="0">
                  <a:solidFill>
                    <a:schemeClr val="dk1"/>
                  </a:solidFill>
                </a:rPr>
                <a:t>1</a:t>
              </a:r>
              <a:endParaRPr lang="zh-TW" altLang="en-US" sz="2600" dirty="0">
                <a:solidFill>
                  <a:schemeClr val="dk1"/>
                </a:solidFill>
              </a:endParaRPr>
            </a:p>
          </p:txBody>
        </p:sp>
        <p:sp>
          <p:nvSpPr>
            <p:cNvPr id="29" name="橢圓 35"/>
            <p:cNvSpPr>
              <a:spLocks noChangeArrowheads="1"/>
            </p:cNvSpPr>
            <p:nvPr/>
          </p:nvSpPr>
          <p:spPr bwMode="auto">
            <a:xfrm>
              <a:off x="2758975" y="2661369"/>
              <a:ext cx="719157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600" dirty="0">
                  <a:solidFill>
                    <a:schemeClr val="dk1"/>
                  </a:solidFill>
                </a:rPr>
                <a:t>3</a:t>
              </a:r>
              <a:endParaRPr lang="zh-TW" altLang="en-US" sz="2600" dirty="0">
                <a:solidFill>
                  <a:schemeClr val="dk1"/>
                </a:solidFill>
              </a:endParaRPr>
            </a:p>
          </p:txBody>
        </p:sp>
        <p:sp>
          <p:nvSpPr>
            <p:cNvPr id="30" name="橢圓 36"/>
            <p:cNvSpPr>
              <a:spLocks noChangeArrowheads="1"/>
            </p:cNvSpPr>
            <p:nvPr/>
          </p:nvSpPr>
          <p:spPr bwMode="auto">
            <a:xfrm>
              <a:off x="1766761" y="2662957"/>
              <a:ext cx="719156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600" dirty="0">
                  <a:solidFill>
                    <a:schemeClr val="dk1"/>
                  </a:solidFill>
                </a:rPr>
                <a:t>0</a:t>
              </a:r>
              <a:endParaRPr lang="zh-TW" altLang="en-US" sz="2600" dirty="0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349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標題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</p:spPr>
        <p:txBody>
          <a:bodyPr/>
          <a:lstStyle/>
          <a:p>
            <a:pPr>
              <a:buNone/>
            </a:pPr>
            <a:r>
              <a:rPr lang="en-US" altLang="zh-TW" dirty="0">
                <a:ea typeface="ＭＳ Ｐゴシック" pitchFamily="34" charset="-128"/>
              </a:rPr>
              <a:t>The whole CNN</a:t>
            </a:r>
            <a:endParaRPr lang="zh-TW" altLang="en-US" dirty="0">
              <a:ea typeface="ＭＳ Ｐゴシック" pitchFamily="34" charset="-128"/>
            </a:endParaRPr>
          </a:p>
        </p:txBody>
      </p:sp>
      <p:grpSp>
        <p:nvGrpSpPr>
          <p:cNvPr id="33794" name="群組 3"/>
          <p:cNvGrpSpPr>
            <a:grpSpLocks/>
          </p:cNvGrpSpPr>
          <p:nvPr/>
        </p:nvGrpSpPr>
        <p:grpSpPr bwMode="auto">
          <a:xfrm>
            <a:off x="826052" y="2507643"/>
            <a:ext cx="3204449" cy="3527848"/>
            <a:chOff x="-1626455" y="3999117"/>
            <a:chExt cx="2906568" cy="3201477"/>
          </a:xfrm>
        </p:grpSpPr>
        <p:pic>
          <p:nvPicPr>
            <p:cNvPr id="3382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/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2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2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33795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107" y="211742"/>
            <a:ext cx="1953121" cy="132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文字方塊 8"/>
          <p:cNvSpPr txBox="1">
            <a:spLocks noChangeArrowheads="1"/>
          </p:cNvSpPr>
          <p:nvPr/>
        </p:nvSpPr>
        <p:spPr bwMode="auto">
          <a:xfrm>
            <a:off x="1408839" y="1881170"/>
            <a:ext cx="2255889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/>
          <p:cNvSpPr/>
          <p:nvPr/>
        </p:nvSpPr>
        <p:spPr>
          <a:xfrm>
            <a:off x="5787675" y="2126922"/>
            <a:ext cx="1914618" cy="6134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200" dirty="0">
                <a:solidFill>
                  <a:srgbClr val="000000"/>
                </a:solidFill>
              </a:rPr>
              <a:t>Convolution</a:t>
            </a:r>
            <a:endParaRPr lang="zh-TW" altLang="en-US" sz="2200" dirty="0">
              <a:solidFill>
                <a:srgbClr val="000000"/>
              </a:solidFill>
            </a:endParaRPr>
          </a:p>
        </p:txBody>
      </p:sp>
      <p:sp>
        <p:nvSpPr>
          <p:cNvPr id="11" name="矩形 12"/>
          <p:cNvSpPr/>
          <p:nvPr/>
        </p:nvSpPr>
        <p:spPr>
          <a:xfrm>
            <a:off x="5787675" y="3339481"/>
            <a:ext cx="1914618" cy="61342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200" dirty="0">
                <a:solidFill>
                  <a:srgbClr val="000000"/>
                </a:solidFill>
              </a:rPr>
              <a:t>Max Pooling</a:t>
            </a:r>
            <a:endParaRPr lang="zh-TW" altLang="en-US" sz="2200" dirty="0">
              <a:solidFill>
                <a:srgbClr val="000000"/>
              </a:solidFill>
            </a:endParaRPr>
          </a:p>
        </p:txBody>
      </p:sp>
      <p:sp>
        <p:nvSpPr>
          <p:cNvPr id="12" name="矩形 13"/>
          <p:cNvSpPr/>
          <p:nvPr/>
        </p:nvSpPr>
        <p:spPr>
          <a:xfrm>
            <a:off x="5787675" y="4516988"/>
            <a:ext cx="1914618" cy="6134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200" dirty="0">
                <a:solidFill>
                  <a:srgbClr val="000000"/>
                </a:solidFill>
              </a:rPr>
              <a:t>Convolution</a:t>
            </a:r>
            <a:endParaRPr lang="zh-TW" altLang="en-US" sz="2200" dirty="0">
              <a:solidFill>
                <a:srgbClr val="000000"/>
              </a:solidFill>
            </a:endParaRPr>
          </a:p>
        </p:txBody>
      </p:sp>
      <p:sp>
        <p:nvSpPr>
          <p:cNvPr id="13" name="矩形 14"/>
          <p:cNvSpPr/>
          <p:nvPr/>
        </p:nvSpPr>
        <p:spPr>
          <a:xfrm>
            <a:off x="5787675" y="5655957"/>
            <a:ext cx="1914618" cy="61342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200" dirty="0">
                <a:solidFill>
                  <a:srgbClr val="000000"/>
                </a:solidFill>
              </a:rPr>
              <a:t>Max Pooling</a:t>
            </a:r>
            <a:endParaRPr lang="zh-TW" altLang="en-US" sz="2200" dirty="0">
              <a:solidFill>
                <a:srgbClr val="000000"/>
              </a:solidFill>
            </a:endParaRPr>
          </a:p>
        </p:txBody>
      </p:sp>
      <p:sp>
        <p:nvSpPr>
          <p:cNvPr id="14" name="文字方塊 15"/>
          <p:cNvSpPr txBox="1"/>
          <p:nvPr/>
        </p:nvSpPr>
        <p:spPr>
          <a:xfrm>
            <a:off x="3664720" y="6675251"/>
            <a:ext cx="1716474" cy="5089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100794" tIns="50397" rIns="100794" bIns="50397">
            <a:spAutoFit/>
          </a:bodyPr>
          <a:lstStyle/>
          <a:p>
            <a:pPr algn="ctr">
              <a:defRPr/>
            </a:pPr>
            <a:r>
              <a:rPr lang="en-US" altLang="zh-TW" sz="2600" dirty="0">
                <a:solidFill>
                  <a:srgbClr val="000000"/>
                </a:solidFill>
              </a:rPr>
              <a:t>Flattened</a:t>
            </a:r>
            <a:endParaRPr lang="zh-TW" altLang="en-US" sz="2600" dirty="0">
              <a:solidFill>
                <a:srgbClr val="000000"/>
              </a:solidFill>
            </a:endParaRPr>
          </a:p>
        </p:txBody>
      </p:sp>
      <p:sp>
        <p:nvSpPr>
          <p:cNvPr id="15" name="向下箭號 11"/>
          <p:cNvSpPr/>
          <p:nvPr/>
        </p:nvSpPr>
        <p:spPr>
          <a:xfrm>
            <a:off x="6470152" y="1599432"/>
            <a:ext cx="602037" cy="48823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/>
          <p:cNvSpPr/>
          <p:nvPr/>
        </p:nvSpPr>
        <p:spPr>
          <a:xfrm>
            <a:off x="6470152" y="2824379"/>
            <a:ext cx="602037" cy="48823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/>
          <p:cNvSpPr/>
          <p:nvPr/>
        </p:nvSpPr>
        <p:spPr>
          <a:xfrm>
            <a:off x="6470152" y="4028327"/>
            <a:ext cx="602037" cy="48647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/>
          <p:cNvSpPr/>
          <p:nvPr/>
        </p:nvSpPr>
        <p:spPr>
          <a:xfrm>
            <a:off x="6470152" y="5169278"/>
            <a:ext cx="602037" cy="48647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/>
          <p:cNvSpPr/>
          <p:nvPr/>
        </p:nvSpPr>
        <p:spPr>
          <a:xfrm rot="10800000">
            <a:off x="5381584" y="6341728"/>
            <a:ext cx="1519094" cy="829464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/>
          <p:cNvSpPr/>
          <p:nvPr/>
        </p:nvSpPr>
        <p:spPr>
          <a:xfrm rot="16200000">
            <a:off x="2374953" y="5886676"/>
            <a:ext cx="1067454" cy="1365085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3"/>
          <p:cNvSpPr/>
          <p:nvPr/>
        </p:nvSpPr>
        <p:spPr>
          <a:xfrm>
            <a:off x="693043" y="2824378"/>
            <a:ext cx="4816299" cy="4488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文字方塊 24"/>
          <p:cNvSpPr txBox="1"/>
          <p:nvPr/>
        </p:nvSpPr>
        <p:spPr>
          <a:xfrm>
            <a:off x="7392459" y="4031827"/>
            <a:ext cx="2311999" cy="5089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100794" tIns="50397" rIns="100794" bIns="50397">
            <a:spAutoFit/>
          </a:bodyPr>
          <a:lstStyle/>
          <a:p>
            <a:pPr>
              <a:defRPr/>
            </a:pPr>
            <a:r>
              <a:rPr lang="en-US" altLang="zh-TW" sz="2600" dirty="0"/>
              <a:t>A new image</a:t>
            </a:r>
            <a:endParaRPr lang="zh-TW" altLang="en-US" sz="2600" dirty="0"/>
          </a:p>
        </p:txBody>
      </p:sp>
      <p:sp>
        <p:nvSpPr>
          <p:cNvPr id="23" name="文字方塊 26"/>
          <p:cNvSpPr txBox="1"/>
          <p:nvPr/>
        </p:nvSpPr>
        <p:spPr>
          <a:xfrm>
            <a:off x="7140443" y="6551719"/>
            <a:ext cx="2311999" cy="5089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100794" tIns="50397" rIns="100794" bIns="50397">
            <a:spAutoFit/>
          </a:bodyPr>
          <a:lstStyle/>
          <a:p>
            <a:pPr>
              <a:defRPr/>
            </a:pPr>
            <a:r>
              <a:rPr lang="en-US" altLang="zh-TW" sz="2600" dirty="0"/>
              <a:t>A new image</a:t>
            </a: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672777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標題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</p:spPr>
        <p:txBody>
          <a:bodyPr/>
          <a:lstStyle/>
          <a:p>
            <a:pPr>
              <a:buNone/>
            </a:pPr>
            <a:r>
              <a:rPr lang="en-US" altLang="zh-TW" dirty="0">
                <a:ea typeface="ＭＳ Ｐゴシック" pitchFamily="34" charset="-128"/>
              </a:rPr>
              <a:t>Flattening</a:t>
            </a:r>
            <a:endParaRPr lang="zh-TW" altLang="en-US" dirty="0">
              <a:ea typeface="ＭＳ Ｐゴシック" pitchFamily="34" charset="-128"/>
            </a:endParaRPr>
          </a:p>
        </p:txBody>
      </p:sp>
      <p:grpSp>
        <p:nvGrpSpPr>
          <p:cNvPr id="34818" name="群組 13"/>
          <p:cNvGrpSpPr>
            <a:grpSpLocks/>
          </p:cNvGrpSpPr>
          <p:nvPr/>
        </p:nvGrpSpPr>
        <p:grpSpPr bwMode="auto">
          <a:xfrm>
            <a:off x="294018" y="2726384"/>
            <a:ext cx="2142133" cy="2259153"/>
            <a:chOff x="758373" y="2759289"/>
            <a:chExt cx="1943214" cy="2049364"/>
          </a:xfrm>
        </p:grpSpPr>
        <p:sp>
          <p:nvSpPr>
            <p:cNvPr id="6" name="橢圓 5"/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600" dirty="0"/>
                <a:t>3</a:t>
              </a:r>
              <a:endParaRPr lang="zh-TW" altLang="en-US" sz="2600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600" dirty="0"/>
                <a:t>0</a:t>
              </a:r>
              <a:endParaRPr lang="zh-TW" altLang="en-US" sz="2600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600" dirty="0"/>
                <a:t>1</a:t>
              </a:r>
              <a:endParaRPr lang="zh-TW" altLang="en-US" sz="2600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600" dirty="0"/>
                <a:t>3</a:t>
              </a:r>
              <a:endParaRPr lang="zh-TW" altLang="en-US" sz="2600" dirty="0"/>
            </a:p>
          </p:txBody>
        </p:sp>
        <p:sp>
          <p:nvSpPr>
            <p:cNvPr id="10" name="橢圓 9"/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600" dirty="0">
                  <a:solidFill>
                    <a:srgbClr val="000000"/>
                  </a:solidFill>
                </a:rPr>
                <a:t>-1</a:t>
              </a:r>
              <a:endParaRPr lang="zh-TW" altLang="en-US" sz="2600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600" dirty="0">
                  <a:solidFill>
                    <a:srgbClr val="000000"/>
                  </a:solidFill>
                </a:rPr>
                <a:t>1</a:t>
              </a:r>
              <a:endParaRPr lang="zh-TW" altLang="en-US" sz="2600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600" dirty="0">
                  <a:solidFill>
                    <a:srgbClr val="000000"/>
                  </a:solidFill>
                </a:rPr>
                <a:t>3</a:t>
              </a:r>
              <a:endParaRPr lang="zh-TW" altLang="en-US" sz="2600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600" dirty="0">
                  <a:solidFill>
                    <a:srgbClr val="000000"/>
                  </a:solidFill>
                </a:rPr>
                <a:t>0</a:t>
              </a:r>
              <a:endParaRPr lang="zh-TW" altLang="en-US" sz="2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字方塊 16"/>
          <p:cNvSpPr txBox="1">
            <a:spLocks noChangeArrowheads="1"/>
          </p:cNvSpPr>
          <p:nvPr/>
        </p:nvSpPr>
        <p:spPr bwMode="auto">
          <a:xfrm>
            <a:off x="2604162" y="4283816"/>
            <a:ext cx="1680104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Flattened</a:t>
            </a:r>
            <a:endParaRPr lang="zh-TW" altLang="en-US"/>
          </a:p>
        </p:txBody>
      </p:sp>
      <p:sp>
        <p:nvSpPr>
          <p:cNvPr id="15" name="橢圓 20"/>
          <p:cNvSpPr/>
          <p:nvPr/>
        </p:nvSpPr>
        <p:spPr>
          <a:xfrm>
            <a:off x="4643438" y="214824"/>
            <a:ext cx="793750" cy="79366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rgbClr val="000000"/>
                </a:solidFill>
              </a:rPr>
              <a:t>3</a:t>
            </a:r>
            <a:endParaRPr lang="zh-TW" altLang="en-US" sz="2600" dirty="0">
              <a:solidFill>
                <a:srgbClr val="000000"/>
              </a:solidFill>
            </a:endParaRPr>
          </a:p>
        </p:txBody>
      </p:sp>
      <p:sp>
        <p:nvSpPr>
          <p:cNvPr id="16" name="橢圓 21"/>
          <p:cNvSpPr/>
          <p:nvPr/>
        </p:nvSpPr>
        <p:spPr>
          <a:xfrm>
            <a:off x="4643438" y="1195332"/>
            <a:ext cx="793750" cy="79366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rgbClr val="000000"/>
                </a:solidFill>
              </a:rPr>
              <a:t>0</a:t>
            </a:r>
            <a:endParaRPr lang="zh-TW" altLang="en-US" sz="2600" dirty="0">
              <a:solidFill>
                <a:srgbClr val="000000"/>
              </a:solidFill>
            </a:endParaRPr>
          </a:p>
        </p:txBody>
      </p:sp>
      <p:sp>
        <p:nvSpPr>
          <p:cNvPr id="17" name="橢圓 22"/>
          <p:cNvSpPr/>
          <p:nvPr/>
        </p:nvSpPr>
        <p:spPr>
          <a:xfrm>
            <a:off x="4643438" y="2120064"/>
            <a:ext cx="793750" cy="79366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rgbClr val="000000"/>
                </a:solidFill>
              </a:rPr>
              <a:t>1</a:t>
            </a:r>
            <a:endParaRPr lang="zh-TW" altLang="en-US" sz="2600" dirty="0">
              <a:solidFill>
                <a:srgbClr val="000000"/>
              </a:solidFill>
            </a:endParaRPr>
          </a:p>
        </p:txBody>
      </p:sp>
      <p:sp>
        <p:nvSpPr>
          <p:cNvPr id="18" name="橢圓 23"/>
          <p:cNvSpPr/>
          <p:nvPr/>
        </p:nvSpPr>
        <p:spPr>
          <a:xfrm>
            <a:off x="4643438" y="3062473"/>
            <a:ext cx="793750" cy="79366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rgbClr val="000000"/>
                </a:solidFill>
              </a:rPr>
              <a:t>3</a:t>
            </a:r>
            <a:endParaRPr lang="zh-TW" altLang="en-US" sz="2600" dirty="0">
              <a:solidFill>
                <a:srgbClr val="000000"/>
              </a:solidFill>
            </a:endParaRPr>
          </a:p>
        </p:txBody>
      </p:sp>
      <p:sp>
        <p:nvSpPr>
          <p:cNvPr id="19" name="橢圓 24"/>
          <p:cNvSpPr/>
          <p:nvPr/>
        </p:nvSpPr>
        <p:spPr>
          <a:xfrm>
            <a:off x="4643438" y="3984942"/>
            <a:ext cx="793750" cy="793667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rgbClr val="000000"/>
                </a:solidFill>
              </a:rPr>
              <a:t>-1</a:t>
            </a:r>
            <a:endParaRPr lang="zh-TW" altLang="en-US" sz="2600" dirty="0">
              <a:solidFill>
                <a:srgbClr val="000000"/>
              </a:solidFill>
            </a:endParaRPr>
          </a:p>
        </p:txBody>
      </p:sp>
      <p:sp>
        <p:nvSpPr>
          <p:cNvPr id="20" name="橢圓 25"/>
          <p:cNvSpPr/>
          <p:nvPr/>
        </p:nvSpPr>
        <p:spPr>
          <a:xfrm>
            <a:off x="4643438" y="4853223"/>
            <a:ext cx="793750" cy="793667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rgbClr val="000000"/>
                </a:solidFill>
              </a:rPr>
              <a:t>1</a:t>
            </a:r>
            <a:endParaRPr lang="zh-TW" altLang="en-US" sz="2600" dirty="0">
              <a:solidFill>
                <a:srgbClr val="000000"/>
              </a:solidFill>
            </a:endParaRPr>
          </a:p>
        </p:txBody>
      </p:sp>
      <p:sp>
        <p:nvSpPr>
          <p:cNvPr id="21" name="橢圓 26"/>
          <p:cNvSpPr/>
          <p:nvPr/>
        </p:nvSpPr>
        <p:spPr>
          <a:xfrm>
            <a:off x="4643438" y="5737084"/>
            <a:ext cx="793750" cy="793667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rgbClr val="000000"/>
                </a:solidFill>
              </a:rPr>
              <a:t>0</a:t>
            </a:r>
            <a:endParaRPr lang="zh-TW" altLang="en-US" sz="2600" dirty="0">
              <a:solidFill>
                <a:srgbClr val="000000"/>
              </a:solidFill>
            </a:endParaRPr>
          </a:p>
        </p:txBody>
      </p:sp>
      <p:sp>
        <p:nvSpPr>
          <p:cNvPr id="22" name="橢圓 27"/>
          <p:cNvSpPr/>
          <p:nvPr/>
        </p:nvSpPr>
        <p:spPr>
          <a:xfrm>
            <a:off x="4643438" y="6646160"/>
            <a:ext cx="793750" cy="793667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rgbClr val="000000"/>
                </a:solidFill>
              </a:rPr>
              <a:t>3</a:t>
            </a:r>
            <a:endParaRPr lang="zh-TW" altLang="en-US" sz="2600" dirty="0">
              <a:solidFill>
                <a:srgbClr val="000000"/>
              </a:solidFill>
            </a:endParaRPr>
          </a:p>
        </p:txBody>
      </p:sp>
      <p:sp>
        <p:nvSpPr>
          <p:cNvPr id="23" name="向右箭號 4"/>
          <p:cNvSpPr/>
          <p:nvPr/>
        </p:nvSpPr>
        <p:spPr>
          <a:xfrm>
            <a:off x="5498841" y="3517349"/>
            <a:ext cx="614289" cy="8032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向右箭號 32"/>
          <p:cNvSpPr/>
          <p:nvPr/>
        </p:nvSpPr>
        <p:spPr>
          <a:xfrm>
            <a:off x="8239511" y="3769339"/>
            <a:ext cx="614289" cy="8032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5" name="群組 28"/>
          <p:cNvGrpSpPr>
            <a:grpSpLocks/>
          </p:cNvGrpSpPr>
          <p:nvPr/>
        </p:nvGrpSpPr>
        <p:grpSpPr bwMode="auto">
          <a:xfrm>
            <a:off x="6176133" y="3002871"/>
            <a:ext cx="3528219" cy="2763132"/>
            <a:chOff x="-2630921" y="4440114"/>
            <a:chExt cx="3201477" cy="2506507"/>
          </a:xfrm>
        </p:grpSpPr>
        <p:pic>
          <p:nvPicPr>
            <p:cNvPr id="34848" name="圖片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30"/>
            <p:cNvSpPr txBox="1"/>
            <p:nvPr/>
          </p:nvSpPr>
          <p:spPr>
            <a:xfrm>
              <a:off x="-2630921" y="6238735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2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向右箭號 33"/>
          <p:cNvSpPr/>
          <p:nvPr/>
        </p:nvSpPr>
        <p:spPr>
          <a:xfrm>
            <a:off x="2563910" y="3529599"/>
            <a:ext cx="2019625" cy="8032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9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4" grpId="0" animBg="1"/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26A1B-992B-4307-9FA5-BF78FE640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dirty="0"/>
              <a:t>Transfer on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A1B0F6-5AB7-436A-8616-AF721D41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deal </a:t>
            </a:r>
            <a:r>
              <a:rPr lang="de-DE" dirty="0" err="1"/>
              <a:t>with</a:t>
            </a:r>
            <a:r>
              <a:rPr lang="de-DE" dirty="0"/>
              <a:t> Text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Transform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Same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fitting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Letters </a:t>
            </a:r>
            <a:r>
              <a:rPr lang="de-DE" dirty="0" err="1"/>
              <a:t>transform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integers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portions</a:t>
            </a:r>
            <a:r>
              <a:rPr lang="de-DE" dirty="0"/>
              <a:t>?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8931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標題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</p:spPr>
        <p:txBody>
          <a:bodyPr/>
          <a:lstStyle/>
          <a:p>
            <a:pPr>
              <a:buNone/>
            </a:pPr>
            <a:r>
              <a:rPr lang="en-US" altLang="zh-TW" dirty="0">
                <a:ea typeface="ＭＳ Ｐゴシック" pitchFamily="34" charset="-128"/>
              </a:rPr>
              <a:t>CNN in text classification</a:t>
            </a:r>
            <a:endParaRPr lang="zh-TW" altLang="en-US" dirty="0">
              <a:ea typeface="ＭＳ Ｐゴシック" pitchFamily="34" charset="-128"/>
            </a:endParaRPr>
          </a:p>
        </p:txBody>
      </p:sp>
      <p:pic>
        <p:nvPicPr>
          <p:cNvPr id="41987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7" y="2157658"/>
            <a:ext cx="9125066" cy="46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矩形 5"/>
          <p:cNvSpPr>
            <a:spLocks noChangeArrowheads="1"/>
          </p:cNvSpPr>
          <p:nvPr/>
        </p:nvSpPr>
        <p:spPr bwMode="auto">
          <a:xfrm>
            <a:off x="4347269" y="6084490"/>
            <a:ext cx="5040313" cy="133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 sz="2000"/>
              <a:t>Source of image: </a:t>
            </a:r>
            <a:r>
              <a:rPr lang="zh-TW" altLang="en-US" sz="2000"/>
              <a:t>http://citeseerx.ist.psu.edu/viewdoc/download?doi=10.1.1.703.6858&amp;rep=rep1&amp;type=pdf</a:t>
            </a:r>
          </a:p>
        </p:txBody>
      </p:sp>
      <p:grpSp>
        <p:nvGrpSpPr>
          <p:cNvPr id="8" name="群組 10"/>
          <p:cNvGrpSpPr>
            <a:grpSpLocks/>
          </p:cNvGrpSpPr>
          <p:nvPr/>
        </p:nvGrpSpPr>
        <p:grpSpPr bwMode="auto">
          <a:xfrm>
            <a:off x="1036065" y="3564598"/>
            <a:ext cx="2124632" cy="1060454"/>
            <a:chOff x="940253" y="3233058"/>
            <a:chExt cx="1926771" cy="963385"/>
          </a:xfrm>
        </p:grpSpPr>
        <p:sp>
          <p:nvSpPr>
            <p:cNvPr id="9" name="矩形 6"/>
            <p:cNvSpPr/>
            <p:nvPr/>
          </p:nvSpPr>
          <p:spPr>
            <a:xfrm>
              <a:off x="940253" y="3233058"/>
              <a:ext cx="1926771" cy="9633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cxnSp>
          <p:nvCxnSpPr>
            <p:cNvPr id="10" name="直線單箭頭接點 8"/>
            <p:cNvCxnSpPr/>
            <p:nvPr/>
          </p:nvCxnSpPr>
          <p:spPr>
            <a:xfrm>
              <a:off x="1110076" y="3430186"/>
              <a:ext cx="0" cy="63748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2" name="文字方塊 9"/>
            <p:cNvSpPr txBox="1">
              <a:spLocks noChangeArrowheads="1"/>
            </p:cNvSpPr>
            <p:nvPr/>
          </p:nvSpPr>
          <p:spPr bwMode="auto">
            <a:xfrm>
              <a:off x="1146403" y="3517935"/>
              <a:ext cx="342900" cy="419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TW" b="1">
                  <a:solidFill>
                    <a:srgbClr val="FF0000"/>
                  </a:solidFill>
                </a:rPr>
                <a:t>?</a:t>
              </a:r>
              <a:endParaRPr lang="zh-TW" altLang="en-US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541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RNA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3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515435" y="128565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Types of RNA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82" y="1081071"/>
            <a:ext cx="9716444" cy="645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/>
        </p:nvSpPr>
        <p:spPr>
          <a:xfrm>
            <a:off x="39132" y="7205146"/>
            <a:ext cx="5849960" cy="305340"/>
          </a:xfrm>
          <a:prstGeom prst="rect">
            <a:avLst/>
          </a:prstGeom>
        </p:spPr>
        <p:txBody>
          <a:bodyPr wrap="square" lIns="100794" tIns="50397" rIns="100794" bIns="50397">
            <a:spAutoFit/>
          </a:bodyPr>
          <a:lstStyle/>
          <a:p>
            <a:r>
              <a:rPr lang="en-US" sz="1300" dirty="0"/>
              <a:t>http://learn.genetics.utah.edu/content/molecules/beyond/images/tmr_rna.jpg</a:t>
            </a:r>
          </a:p>
        </p:txBody>
      </p:sp>
    </p:spTree>
    <p:extLst>
      <p:ext uri="{BB962C8B-B14F-4D97-AF65-F5344CB8AC3E}">
        <p14:creationId xmlns:p14="http://schemas.microsoft.com/office/powerpoint/2010/main" val="2095157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515435" y="128565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mRNA features / structure</a:t>
            </a:r>
          </a:p>
        </p:txBody>
      </p:sp>
      <p:pic>
        <p:nvPicPr>
          <p:cNvPr id="4098" name="Picture 2" descr="Messenger RNA (m-RNA)Comprises only 5% of the RNA in the cellMost heterogeneous in size and base sequenceAll members of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2" t="55124" r="12228" b="9584"/>
          <a:stretch/>
        </p:blipFill>
        <p:spPr bwMode="auto">
          <a:xfrm>
            <a:off x="515435" y="4728837"/>
            <a:ext cx="8581915" cy="28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9" t="50000" r="7751" b="7905"/>
          <a:stretch/>
        </p:blipFill>
        <p:spPr bwMode="auto">
          <a:xfrm>
            <a:off x="327185" y="1402080"/>
            <a:ext cx="9389086" cy="3489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151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515435" y="128565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tRNA</a:t>
            </a:r>
            <a:r>
              <a:rPr lang="en-US" b="1" dirty="0"/>
              <a:t> features / structure 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1" y="1398573"/>
            <a:ext cx="4596843" cy="559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/>
        </p:nvSpPr>
        <p:spPr>
          <a:xfrm>
            <a:off x="277283" y="7043140"/>
            <a:ext cx="4008323" cy="508900"/>
          </a:xfrm>
          <a:prstGeom prst="rect">
            <a:avLst/>
          </a:prstGeom>
        </p:spPr>
        <p:txBody>
          <a:bodyPr wrap="square" lIns="100794" tIns="50397" rIns="100794" bIns="50397">
            <a:spAutoFit/>
          </a:bodyPr>
          <a:lstStyle/>
          <a:p>
            <a:r>
              <a:rPr lang="en-US" sz="1300" dirty="0"/>
              <a:t>http://higheredbcs.wiley.com/legacy/college/boyer/0471661791/structure/tRNA/trna_diagram_small.gif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22778" y="2351079"/>
            <a:ext cx="5278465" cy="3358740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pPr marL="314982" indent="-314982">
              <a:buFont typeface="Wingdings" panose="05000000000000000000" pitchFamily="2" charset="2"/>
              <a:buChar char="Ø"/>
            </a:pPr>
            <a:r>
              <a:rPr lang="de-DE" sz="2600" dirty="0"/>
              <a:t>Small RNA </a:t>
            </a:r>
            <a:r>
              <a:rPr lang="de-DE" sz="2600" dirty="0" err="1"/>
              <a:t>species</a:t>
            </a:r>
            <a:r>
              <a:rPr lang="de-DE" sz="2600" dirty="0"/>
              <a:t> (74 – 95 </a:t>
            </a:r>
            <a:r>
              <a:rPr lang="de-DE" sz="2600" dirty="0" err="1"/>
              <a:t>nucleotides</a:t>
            </a:r>
            <a:r>
              <a:rPr lang="de-DE" sz="2600" dirty="0"/>
              <a:t>)</a:t>
            </a:r>
          </a:p>
          <a:p>
            <a:pPr marL="314982" indent="-314982">
              <a:buFont typeface="Wingdings" panose="05000000000000000000" pitchFamily="2" charset="2"/>
              <a:buChar char="Ø"/>
            </a:pPr>
            <a:endParaRPr lang="de-DE" sz="2600" dirty="0"/>
          </a:p>
          <a:p>
            <a:pPr marL="314982" indent="-314982">
              <a:buFont typeface="Wingdings" panose="05000000000000000000" pitchFamily="2" charset="2"/>
              <a:buChar char="Ø"/>
            </a:pPr>
            <a:r>
              <a:rPr lang="de-DE" sz="2600" dirty="0"/>
              <a:t>Transfer </a:t>
            </a:r>
            <a:r>
              <a:rPr lang="de-DE" sz="2600" dirty="0" err="1"/>
              <a:t>amino</a:t>
            </a:r>
            <a:r>
              <a:rPr lang="de-DE" sz="2600" dirty="0"/>
              <a:t> </a:t>
            </a:r>
            <a:r>
              <a:rPr lang="de-DE" sz="2600" dirty="0" err="1"/>
              <a:t>acid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</a:t>
            </a:r>
            <a:r>
              <a:rPr lang="de-DE" sz="2600" dirty="0" err="1"/>
              <a:t>translation</a:t>
            </a:r>
            <a:r>
              <a:rPr lang="de-DE" sz="2600" dirty="0"/>
              <a:t> </a:t>
            </a:r>
            <a:r>
              <a:rPr lang="de-DE" sz="2600" dirty="0" err="1"/>
              <a:t>machinery</a:t>
            </a:r>
            <a:r>
              <a:rPr lang="de-DE" sz="2600" dirty="0"/>
              <a:t> (</a:t>
            </a:r>
            <a:r>
              <a:rPr lang="de-DE" sz="2600" dirty="0" err="1"/>
              <a:t>easily</a:t>
            </a:r>
            <a:r>
              <a:rPr lang="de-DE" sz="2600" dirty="0"/>
              <a:t> soluble RNA )</a:t>
            </a:r>
          </a:p>
          <a:p>
            <a:pPr marL="314982" indent="-314982">
              <a:buFont typeface="Wingdings" panose="05000000000000000000" pitchFamily="2" charset="2"/>
              <a:buChar char="Ø"/>
            </a:pPr>
            <a:endParaRPr lang="de-DE" sz="2600" dirty="0"/>
          </a:p>
          <a:p>
            <a:pPr marL="314982" indent="-314982">
              <a:buFont typeface="Wingdings" panose="05000000000000000000" pitchFamily="2" charset="2"/>
              <a:buChar char="Ø"/>
            </a:pPr>
            <a:r>
              <a:rPr lang="de-DE" sz="2600" dirty="0"/>
              <a:t>At least 20 </a:t>
            </a:r>
            <a:r>
              <a:rPr lang="de-DE" sz="2600" dirty="0" err="1"/>
              <a:t>species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/>
              <a:t> 20 </a:t>
            </a:r>
            <a:r>
              <a:rPr lang="de-DE" sz="2600" dirty="0" err="1"/>
              <a:t>amino</a:t>
            </a:r>
            <a:r>
              <a:rPr lang="de-DE" sz="2600" dirty="0"/>
              <a:t> </a:t>
            </a:r>
            <a:r>
              <a:rPr lang="de-DE" sz="2600" dirty="0" err="1"/>
              <a:t>acids</a:t>
            </a:r>
            <a:r>
              <a:rPr lang="de-DE" sz="2600" dirty="0"/>
              <a:t> </a:t>
            </a:r>
            <a:r>
              <a:rPr lang="de-DE" sz="2600" dirty="0" err="1"/>
              <a:t>required</a:t>
            </a:r>
            <a:endParaRPr lang="en-US" sz="2600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1160447"/>
            <a:ext cx="1150505" cy="286444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sz="400" dirty="0"/>
              <a:t>http://www.alamy.com/search-results.asp?qt=Friedrich+Saurer+Einstein&amp;npgs=7</a:t>
            </a:r>
          </a:p>
        </p:txBody>
      </p:sp>
    </p:spTree>
    <p:extLst>
      <p:ext uri="{BB962C8B-B14F-4D97-AF65-F5344CB8AC3E}">
        <p14:creationId xmlns:p14="http://schemas.microsoft.com/office/powerpoint/2010/main" val="3050766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515435" y="-268312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rRNA</a:t>
            </a:r>
            <a:r>
              <a:rPr lang="en-US" b="1" dirty="0"/>
              <a:t> features / structure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135101" y="5373106"/>
            <a:ext cx="6827008" cy="2137380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pPr marL="377979" indent="-377979">
              <a:buFont typeface="Wingdings" panose="05000000000000000000" pitchFamily="2" charset="2"/>
              <a:buChar char="v"/>
            </a:pPr>
            <a:r>
              <a:rPr lang="de-DE" sz="2600" dirty="0"/>
              <a:t>Large </a:t>
            </a:r>
            <a:r>
              <a:rPr lang="de-DE" sz="2600" dirty="0" err="1"/>
              <a:t>and</a:t>
            </a:r>
            <a:r>
              <a:rPr lang="de-DE" sz="2600" dirty="0"/>
              <a:t> </a:t>
            </a:r>
            <a:r>
              <a:rPr lang="de-DE" sz="2600" dirty="0" err="1"/>
              <a:t>small</a:t>
            </a:r>
            <a:r>
              <a:rPr lang="de-DE" sz="2600" dirty="0"/>
              <a:t> </a:t>
            </a:r>
            <a:r>
              <a:rPr lang="de-DE" sz="2600" dirty="0" err="1"/>
              <a:t>ribosomal</a:t>
            </a:r>
            <a:r>
              <a:rPr lang="de-DE" sz="2600" dirty="0"/>
              <a:t> </a:t>
            </a:r>
            <a:r>
              <a:rPr lang="de-DE" sz="2600" dirty="0" err="1"/>
              <a:t>subunit</a:t>
            </a:r>
            <a:r>
              <a:rPr lang="de-DE" sz="2600" dirty="0"/>
              <a:t>:</a:t>
            </a:r>
          </a:p>
          <a:p>
            <a:pPr marL="377979" indent="-377979">
              <a:buFont typeface="Wingdings" panose="05000000000000000000" pitchFamily="2" charset="2"/>
              <a:buChar char="v"/>
            </a:pPr>
            <a:r>
              <a:rPr lang="de-DE" sz="2600" dirty="0"/>
              <a:t>60S </a:t>
            </a:r>
            <a:r>
              <a:rPr lang="de-DE" sz="2600" dirty="0">
                <a:sym typeface="Wingdings" panose="05000000000000000000" pitchFamily="2" charset="2"/>
              </a:rPr>
              <a:t> 5S, 5.8S </a:t>
            </a:r>
            <a:r>
              <a:rPr lang="de-DE" sz="2600" dirty="0" err="1">
                <a:sym typeface="Wingdings" panose="05000000000000000000" pitchFamily="2" charset="2"/>
              </a:rPr>
              <a:t>and</a:t>
            </a:r>
            <a:r>
              <a:rPr lang="de-DE" sz="2600" dirty="0">
                <a:sym typeface="Wingdings" panose="05000000000000000000" pitchFamily="2" charset="2"/>
              </a:rPr>
              <a:t> 28S </a:t>
            </a:r>
            <a:r>
              <a:rPr lang="de-DE" sz="2600" dirty="0" err="1">
                <a:sym typeface="Wingdings" panose="05000000000000000000" pitchFamily="2" charset="2"/>
              </a:rPr>
              <a:t>rRNA</a:t>
            </a:r>
            <a:endParaRPr lang="de-DE" sz="2600" dirty="0">
              <a:sym typeface="Wingdings" panose="05000000000000000000" pitchFamily="2" charset="2"/>
            </a:endParaRPr>
          </a:p>
          <a:p>
            <a:pPr marL="377979" indent="-377979">
              <a:buFont typeface="Wingdings" panose="05000000000000000000" pitchFamily="2" charset="2"/>
              <a:buChar char="v"/>
            </a:pPr>
            <a:r>
              <a:rPr lang="de-DE" sz="2600" dirty="0">
                <a:sym typeface="Wingdings" panose="05000000000000000000" pitchFamily="2" charset="2"/>
              </a:rPr>
              <a:t>40S  18S </a:t>
            </a:r>
            <a:r>
              <a:rPr lang="de-DE" sz="2600" dirty="0" err="1">
                <a:sym typeface="Wingdings" panose="05000000000000000000" pitchFamily="2" charset="2"/>
              </a:rPr>
              <a:t>rRNA</a:t>
            </a:r>
            <a:endParaRPr lang="de-DE" sz="2600" dirty="0">
              <a:sym typeface="Wingdings" panose="05000000000000000000" pitchFamily="2" charset="2"/>
            </a:endParaRPr>
          </a:p>
          <a:p>
            <a:pPr marL="377979" indent="-377979">
              <a:buFont typeface="Wingdings" panose="05000000000000000000" pitchFamily="2" charset="2"/>
              <a:buChar char="v"/>
            </a:pPr>
            <a:r>
              <a:rPr lang="de-DE" sz="2600" dirty="0">
                <a:sym typeface="Wingdings" panose="05000000000000000000" pitchFamily="2" charset="2"/>
              </a:rPr>
              <a:t>5S </a:t>
            </a:r>
            <a:r>
              <a:rPr lang="de-DE" sz="2600" dirty="0" err="1">
                <a:sym typeface="Wingdings" panose="05000000000000000000" pitchFamily="2" charset="2"/>
              </a:rPr>
              <a:t>is</a:t>
            </a:r>
            <a:r>
              <a:rPr lang="de-DE" sz="2600" dirty="0">
                <a:sym typeface="Wingdings" panose="05000000000000000000" pitchFamily="2" charset="2"/>
              </a:rPr>
              <a:t> </a:t>
            </a:r>
            <a:r>
              <a:rPr lang="de-DE" sz="2600" dirty="0" err="1">
                <a:sym typeface="Wingdings" panose="05000000000000000000" pitchFamily="2" charset="2"/>
              </a:rPr>
              <a:t>independently</a:t>
            </a:r>
            <a:r>
              <a:rPr lang="de-DE" sz="2600" dirty="0">
                <a:sym typeface="Wingdings" panose="05000000000000000000" pitchFamily="2" charset="2"/>
              </a:rPr>
              <a:t> </a:t>
            </a:r>
            <a:r>
              <a:rPr lang="de-DE" sz="2600" dirty="0" err="1">
                <a:sym typeface="Wingdings" panose="05000000000000000000" pitchFamily="2" charset="2"/>
              </a:rPr>
              <a:t>transcribed</a:t>
            </a:r>
            <a:endParaRPr lang="de-DE" sz="2600" dirty="0">
              <a:sym typeface="Wingdings" panose="05000000000000000000" pitchFamily="2" charset="2"/>
            </a:endParaRPr>
          </a:p>
          <a:p>
            <a:pPr marL="377979" indent="-377979">
              <a:buFont typeface="Wingdings" panose="05000000000000000000" pitchFamily="2" charset="2"/>
              <a:buChar char="v"/>
            </a:pPr>
            <a:r>
              <a:rPr lang="de-DE" sz="2600" dirty="0">
                <a:sym typeface="Wingdings" panose="05000000000000000000" pitchFamily="2" charset="2"/>
              </a:rPr>
              <a:t>All </a:t>
            </a:r>
            <a:r>
              <a:rPr lang="de-DE" sz="2600" dirty="0" err="1">
                <a:sym typeface="Wingdings" panose="05000000000000000000" pitchFamily="2" charset="2"/>
              </a:rPr>
              <a:t>other</a:t>
            </a:r>
            <a:r>
              <a:rPr lang="de-DE" sz="2600" dirty="0">
                <a:sym typeface="Wingdings" panose="05000000000000000000" pitchFamily="2" charset="2"/>
              </a:rPr>
              <a:t> </a:t>
            </a:r>
            <a:r>
              <a:rPr lang="de-DE" sz="2600" dirty="0" err="1">
                <a:sym typeface="Wingdings" panose="05000000000000000000" pitchFamily="2" charset="2"/>
              </a:rPr>
              <a:t>comes</a:t>
            </a:r>
            <a:r>
              <a:rPr lang="de-DE" sz="2600" dirty="0">
                <a:sym typeface="Wingdings" panose="05000000000000000000" pitchFamily="2" charset="2"/>
              </a:rPr>
              <a:t> </a:t>
            </a:r>
            <a:r>
              <a:rPr lang="de-DE" sz="2600" dirty="0" err="1">
                <a:sym typeface="Wingdings" panose="05000000000000000000" pitchFamily="2" charset="2"/>
              </a:rPr>
              <a:t>from</a:t>
            </a:r>
            <a:r>
              <a:rPr lang="de-DE" sz="2600" dirty="0">
                <a:sym typeface="Wingdings" panose="05000000000000000000" pitchFamily="2" charset="2"/>
              </a:rPr>
              <a:t> 45S </a:t>
            </a:r>
            <a:r>
              <a:rPr lang="de-DE" sz="2600" dirty="0" err="1">
                <a:sym typeface="Wingdings" panose="05000000000000000000" pitchFamily="2" charset="2"/>
              </a:rPr>
              <a:t>precursor</a:t>
            </a:r>
            <a:endParaRPr lang="en-US" sz="2600" dirty="0"/>
          </a:p>
        </p:txBody>
      </p:sp>
      <p:sp>
        <p:nvSpPr>
          <p:cNvPr id="10" name="Rechteck 9"/>
          <p:cNvSpPr/>
          <p:nvPr/>
        </p:nvSpPr>
        <p:spPr>
          <a:xfrm>
            <a:off x="-25918" y="5414076"/>
            <a:ext cx="2302131" cy="508900"/>
          </a:xfrm>
          <a:prstGeom prst="rect">
            <a:avLst/>
          </a:prstGeom>
        </p:spPr>
        <p:txBody>
          <a:bodyPr wrap="square" lIns="100794" tIns="50397" rIns="100794" bIns="50397">
            <a:spAutoFit/>
          </a:bodyPr>
          <a:lstStyle/>
          <a:p>
            <a:r>
              <a:rPr lang="en-US" sz="1300" dirty="0"/>
              <a:t>http://www.pnas.org/content/107/46/19748/F3.large.jpg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0" y="1160447"/>
            <a:ext cx="1150505" cy="286444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sz="400" dirty="0"/>
              <a:t>http://www.alamy.com/search-results.asp?qt=Friedrich+Saurer+Einstein&amp;npgs=7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76" b="1"/>
          <a:stretch/>
        </p:blipFill>
        <p:spPr bwMode="auto">
          <a:xfrm>
            <a:off x="0" y="1190500"/>
            <a:ext cx="9723958" cy="4176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438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>
                <a:ea typeface="ＭＳ Ｐゴシック" pitchFamily="34" charset="-128"/>
              </a:rPr>
              <a:t>ANN or CNN?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91605"/>
            <a:ext cx="8640000" cy="4384800"/>
          </a:xfrm>
        </p:spPr>
        <p:txBody>
          <a:bodyPr/>
          <a:lstStyle/>
          <a:p>
            <a:r>
              <a:rPr lang="en-US" altLang="de-DE" sz="2600" dirty="0">
                <a:ea typeface="ＭＳ Ｐゴシック" pitchFamily="34" charset="-128"/>
              </a:rPr>
              <a:t>We know it is better to train on small models if possible.</a:t>
            </a:r>
          </a:p>
          <a:p>
            <a:r>
              <a:rPr lang="en-US" altLang="de-DE" sz="2600" dirty="0">
                <a:ea typeface="ＭＳ Ｐゴシック" pitchFamily="34" charset="-128"/>
              </a:rPr>
              <a:t>From this fully connected model, do we really need all the edges? </a:t>
            </a:r>
          </a:p>
          <a:p>
            <a:r>
              <a:rPr lang="en-US" altLang="de-DE" sz="2600" dirty="0">
                <a:ea typeface="ＭＳ Ｐゴシック" pitchFamily="34" charset="-128"/>
              </a:rPr>
              <a:t>Can some of these be shared?</a:t>
            </a:r>
          </a:p>
        </p:txBody>
      </p:sp>
      <p:pic>
        <p:nvPicPr>
          <p:cNvPr id="1433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99" y="3779837"/>
            <a:ext cx="7392458" cy="368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26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031" y="59252"/>
            <a:ext cx="9072563" cy="1259946"/>
          </a:xfrm>
        </p:spPr>
        <p:txBody>
          <a:bodyPr/>
          <a:lstStyle/>
          <a:p>
            <a:pPr>
              <a:buNone/>
            </a:pPr>
            <a:r>
              <a:rPr lang="de-DE" b="1" dirty="0"/>
              <a:t> non-</a:t>
            </a:r>
            <a:r>
              <a:rPr lang="de-DE" b="1" dirty="0" err="1"/>
              <a:t>coding</a:t>
            </a:r>
            <a:r>
              <a:rPr lang="de-DE" b="1" dirty="0"/>
              <a:t> (</a:t>
            </a:r>
            <a:r>
              <a:rPr lang="de-DE" b="1" dirty="0" err="1"/>
              <a:t>nc</a:t>
            </a:r>
            <a:r>
              <a:rPr lang="de-DE" b="1" dirty="0"/>
              <a:t>) RNAs</a:t>
            </a:r>
            <a:endParaRPr lang="en-US" b="1" dirty="0"/>
          </a:p>
        </p:txBody>
      </p:sp>
      <p:pic>
        <p:nvPicPr>
          <p:cNvPr id="1026" name="Picture 2" descr="http://circres.ahajournals.org/content/111/10/1349/F2.larg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5" r="22018" b="56678"/>
          <a:stretch/>
        </p:blipFill>
        <p:spPr bwMode="auto">
          <a:xfrm>
            <a:off x="1071122" y="1218328"/>
            <a:ext cx="7700230" cy="618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2" y="7320817"/>
            <a:ext cx="5080564" cy="241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1pPr>
            <a:lvl2pPr marL="4318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2pPr>
            <a:lvl3pPr marL="647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3pPr>
            <a:lvl4pPr marL="8636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4pPr>
            <a:lvl5pPr marL="10795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9pPr>
          </a:lstStyle>
          <a:p>
            <a:r>
              <a:rPr lang="en-GB" altLang="en-US" sz="1300" dirty="0" err="1">
                <a:latin typeface="Arial" charset="0"/>
              </a:rPr>
              <a:t>Schonrock</a:t>
            </a:r>
            <a:r>
              <a:rPr lang="en-GB" altLang="en-US" sz="1300" dirty="0">
                <a:latin typeface="Arial" charset="0"/>
              </a:rPr>
              <a:t> N et al. Circulation Research. 2012;111:1349-1362</a:t>
            </a:r>
          </a:p>
        </p:txBody>
      </p:sp>
    </p:spTree>
    <p:extLst>
      <p:ext uri="{BB962C8B-B14F-4D97-AF65-F5344CB8AC3E}">
        <p14:creationId xmlns:p14="http://schemas.microsoft.com/office/powerpoint/2010/main" val="2339245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dirty="0"/>
              <a:t>CNN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 for todays lesson</a:t>
            </a:r>
          </a:p>
        </p:txBody>
      </p:sp>
    </p:spTree>
    <p:extLst>
      <p:ext uri="{BB962C8B-B14F-4D97-AF65-F5344CB8AC3E}">
        <p14:creationId xmlns:p14="http://schemas.microsoft.com/office/powerpoint/2010/main" val="2884380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515435" y="128565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snoRNAs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0211" y="1289718"/>
            <a:ext cx="10050434" cy="6248939"/>
            <a:chOff x="18333" y="1170009"/>
            <a:chExt cx="9116614" cy="5668922"/>
          </a:xfrm>
        </p:grpSpPr>
        <p:pic>
          <p:nvPicPr>
            <p:cNvPr id="4100" name="Picture 4" descr="http://www.genetics.org/content/genetics/195/3/643/F6.large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3" y="1170009"/>
              <a:ext cx="9116614" cy="5334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hteck 1"/>
            <p:cNvSpPr/>
            <p:nvPr/>
          </p:nvSpPr>
          <p:spPr>
            <a:xfrm>
              <a:off x="28635" y="6573682"/>
              <a:ext cx="4572000" cy="26524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300" dirty="0"/>
                <a:t>http://www.genetics.org/content/genetics/195/3/643/F6.large.jpg</a:t>
              </a:r>
            </a:p>
          </p:txBody>
        </p:sp>
      </p:grpSp>
      <p:sp>
        <p:nvSpPr>
          <p:cNvPr id="6" name="Textfeld 5"/>
          <p:cNvSpPr txBox="1"/>
          <p:nvPr/>
        </p:nvSpPr>
        <p:spPr>
          <a:xfrm>
            <a:off x="39132" y="1239822"/>
            <a:ext cx="4106194" cy="576753"/>
          </a:xfrm>
          <a:prstGeom prst="rect">
            <a:avLst/>
          </a:prstGeom>
          <a:solidFill>
            <a:schemeClr val="bg1"/>
          </a:solidFill>
        </p:spPr>
        <p:txBody>
          <a:bodyPr wrap="none" lIns="100794" tIns="50397" rIns="100794" bIns="50397" rtlCol="0">
            <a:spAutoFit/>
          </a:bodyPr>
          <a:lstStyle/>
          <a:p>
            <a:r>
              <a:rPr lang="en-US" sz="3100" b="1" dirty="0"/>
              <a:t>2′-</a:t>
            </a:r>
            <a:r>
              <a:rPr lang="en-US" sz="3100" b="1" i="1" dirty="0"/>
              <a:t>O</a:t>
            </a:r>
            <a:r>
              <a:rPr lang="en-US" sz="3100" b="1" dirty="0"/>
              <a:t>-ribose methylation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5516615" y="1239822"/>
            <a:ext cx="3298867" cy="576753"/>
          </a:xfrm>
          <a:prstGeom prst="rect">
            <a:avLst/>
          </a:prstGeom>
          <a:solidFill>
            <a:schemeClr val="bg1"/>
          </a:solidFill>
        </p:spPr>
        <p:txBody>
          <a:bodyPr wrap="none" lIns="100794" tIns="50397" rIns="100794" bIns="50397" rtlCol="0">
            <a:spAutoFit/>
          </a:bodyPr>
          <a:lstStyle/>
          <a:p>
            <a:r>
              <a:rPr lang="en-US" sz="3100" b="1" dirty="0" err="1"/>
              <a:t>Pseudouridylation</a:t>
            </a:r>
            <a:endParaRPr lang="en-US" sz="3100" b="1" dirty="0"/>
          </a:p>
        </p:txBody>
      </p:sp>
    </p:spTree>
    <p:extLst>
      <p:ext uri="{BB962C8B-B14F-4D97-AF65-F5344CB8AC3E}">
        <p14:creationId xmlns:p14="http://schemas.microsoft.com/office/powerpoint/2010/main" val="2851507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515435" y="128565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scaRNAs</a:t>
            </a:r>
            <a:endParaRPr lang="en-US" b="1" dirty="0"/>
          </a:p>
        </p:txBody>
      </p:sp>
      <p:pic>
        <p:nvPicPr>
          <p:cNvPr id="8" name="Grafik 7" descr="Ein Bild, das Diagramm, Plan enthält.&#10;&#10;Automatisch generierte Beschreibung">
            <a:extLst>
              <a:ext uri="{FF2B5EF4-FFF2-40B4-BE49-F238E27FC236}">
                <a16:creationId xmlns:a16="http://schemas.microsoft.com/office/drawing/2014/main" id="{501CB3C0-C513-E76D-A72B-75D3523E9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75" y="1388511"/>
            <a:ext cx="9310623" cy="612578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F8455C3-1F17-E3E1-BA06-B257AE6ED70A}"/>
              </a:ext>
            </a:extLst>
          </p:cNvPr>
          <p:cNvSpPr txBox="1"/>
          <p:nvPr/>
        </p:nvSpPr>
        <p:spPr>
          <a:xfrm>
            <a:off x="14274" y="7278085"/>
            <a:ext cx="5826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https://www.degruyter.com/document/doi/10.1515/hsz-2018-0205/html?lang=de</a:t>
            </a:r>
          </a:p>
        </p:txBody>
      </p:sp>
    </p:spTree>
    <p:extLst>
      <p:ext uri="{BB962C8B-B14F-4D97-AF65-F5344CB8AC3E}">
        <p14:creationId xmlns:p14="http://schemas.microsoft.com/office/powerpoint/2010/main" val="2527451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515435" y="128565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scaRNAs</a:t>
            </a:r>
            <a:r>
              <a:rPr lang="en-US" b="1" dirty="0"/>
              <a:t> vs snoRNAs</a:t>
            </a:r>
          </a:p>
        </p:txBody>
      </p:sp>
      <p:pic>
        <p:nvPicPr>
          <p:cNvPr id="3" name="Grafik 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CE70042-0452-F44D-3524-7CEEAD65E9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6" y="1156498"/>
            <a:ext cx="8039979" cy="63898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7F04116-0759-6EA6-B1BF-D1BE7DB996DA}"/>
              </a:ext>
            </a:extLst>
          </p:cNvPr>
          <p:cNvSpPr txBox="1"/>
          <p:nvPr/>
        </p:nvSpPr>
        <p:spPr>
          <a:xfrm>
            <a:off x="-72256" y="7292610"/>
            <a:ext cx="54730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https://www.cell.com/trends/genetics/fulltext/S0168-9525%2818%2930203-8</a:t>
            </a:r>
          </a:p>
        </p:txBody>
      </p:sp>
    </p:spTree>
    <p:extLst>
      <p:ext uri="{BB962C8B-B14F-4D97-AF65-F5344CB8AC3E}">
        <p14:creationId xmlns:p14="http://schemas.microsoft.com/office/powerpoint/2010/main" val="754118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The dataset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720000" y="1512000"/>
            <a:ext cx="8640000" cy="554400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333333"/>
              </a:buClr>
              <a:buSzPct val="45000"/>
              <a:buFont typeface="StarSymbol"/>
              <a:buNone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Clr>
                <a:srgbClr val="333333"/>
              </a:buClr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45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333333"/>
              </a:buClr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78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78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en-GB" sz="2400" b="1" dirty="0" err="1"/>
              <a:t>RNAcentral</a:t>
            </a:r>
            <a:endParaRPr lang="en-GB" sz="2400" b="1" dirty="0"/>
          </a:p>
          <a:p>
            <a:pPr lvl="1"/>
            <a:r>
              <a:rPr lang="en-GB" sz="2000" dirty="0"/>
              <a:t>snoRNA (C/D-box, H/ACA-box), </a:t>
            </a:r>
            <a:r>
              <a:rPr lang="en-GB" sz="2000" dirty="0" err="1"/>
              <a:t>scaRNA</a:t>
            </a:r>
            <a:endParaRPr lang="en-GB" sz="2000" dirty="0"/>
          </a:p>
          <a:p>
            <a:pPr lvl="1" rtl="0" hangingPunct="0"/>
            <a:r>
              <a:rPr lang="en-GB" sz="1800" dirty="0"/>
              <a:t>No hypotheticals, no partials</a:t>
            </a:r>
          </a:p>
          <a:p>
            <a:pPr lvl="1" rtl="0" hangingPunct="0"/>
            <a:endParaRPr lang="en-GB" sz="1800" dirty="0"/>
          </a:p>
          <a:p>
            <a:pPr lvl="1" rtl="0" hangingPunct="0"/>
            <a:endParaRPr lang="en-GB" sz="1800" dirty="0"/>
          </a:p>
          <a:p>
            <a:pPr lvl="1" rtl="0" hangingPunct="0"/>
            <a:endParaRPr lang="en-GB" sz="1800" dirty="0"/>
          </a:p>
          <a:p>
            <a:pPr lvl="1" rtl="0" hangingPunct="0"/>
            <a:endParaRPr lang="en-GB" sz="1800" dirty="0"/>
          </a:p>
          <a:p>
            <a:pPr lvl="1" rtl="0" hangingPunct="0"/>
            <a:endParaRPr lang="en-GB" sz="1800" dirty="0"/>
          </a:p>
          <a:p>
            <a:pPr lvl="1" rtl="0" hangingPunct="0"/>
            <a:endParaRPr lang="en-GB" sz="1800" dirty="0"/>
          </a:p>
          <a:p>
            <a:endParaRPr lang="en-GB" sz="2400" b="1" dirty="0"/>
          </a:p>
          <a:p>
            <a:r>
              <a:rPr lang="en-GB" sz="2400" b="1" dirty="0" err="1"/>
              <a:t>Preprocessing</a:t>
            </a:r>
            <a:r>
              <a:rPr lang="en-GB" sz="2400" b="1" dirty="0"/>
              <a:t> step</a:t>
            </a:r>
          </a:p>
          <a:p>
            <a:pPr lvl="1" rtl="0" hangingPunct="0"/>
            <a:r>
              <a:rPr lang="en-GB" sz="1800" dirty="0"/>
              <a:t>Clustered via CD-HIT to a max. of 0.9 (90%) similarity</a:t>
            </a:r>
          </a:p>
          <a:p>
            <a:pPr lvl="1" rtl="0" hangingPunct="0"/>
            <a:r>
              <a:rPr lang="en-GB" sz="1800" dirty="0"/>
              <a:t>Balanced to 1913 sequences per class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FD7B450B-47F6-361B-3B8C-78A84984F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310802"/>
              </p:ext>
            </p:extLst>
          </p:nvPr>
        </p:nvGraphicFramePr>
        <p:xfrm>
          <a:off x="359792" y="2987749"/>
          <a:ext cx="9001000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74">
                  <a:extLst>
                    <a:ext uri="{9D8B030D-6E8A-4147-A177-3AD203B41FA5}">
                      <a16:colId xmlns:a16="http://schemas.microsoft.com/office/drawing/2014/main" val="3275665430"/>
                    </a:ext>
                  </a:extLst>
                </a:gridCol>
                <a:gridCol w="2360322">
                  <a:extLst>
                    <a:ext uri="{9D8B030D-6E8A-4147-A177-3AD203B41FA5}">
                      <a16:colId xmlns:a16="http://schemas.microsoft.com/office/drawing/2014/main" val="2050492736"/>
                    </a:ext>
                  </a:extLst>
                </a:gridCol>
                <a:gridCol w="2000222">
                  <a:extLst>
                    <a:ext uri="{9D8B030D-6E8A-4147-A177-3AD203B41FA5}">
                      <a16:colId xmlns:a16="http://schemas.microsoft.com/office/drawing/2014/main" val="2990635277"/>
                    </a:ext>
                  </a:extLst>
                </a:gridCol>
                <a:gridCol w="2212182">
                  <a:extLst>
                    <a:ext uri="{9D8B030D-6E8A-4147-A177-3AD203B41FA5}">
                      <a16:colId xmlns:a16="http://schemas.microsoft.com/office/drawing/2014/main" val="3627543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snoRNA</a:t>
                      </a:r>
                      <a:r>
                        <a:rPr lang="de-DE" dirty="0"/>
                        <a:t> (H/ACA)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snoRNA</a:t>
                      </a:r>
                      <a:r>
                        <a:rPr lang="de-DE" dirty="0"/>
                        <a:t> (C/D)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scaRNA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53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 dirty="0"/>
                        <a:t>Overall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89,522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152,235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6,747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731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 dirty="0"/>
                        <a:t>Mammalia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57,640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34,286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4,094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678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 dirty="0" err="1"/>
                        <a:t>Insecta</a:t>
                      </a:r>
                      <a:endParaRPr lang="de-D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2,388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933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 dirty="0"/>
                        <a:t>Fish (</a:t>
                      </a:r>
                      <a:r>
                        <a:rPr lang="de-DE" sz="2000" b="1" dirty="0" err="1"/>
                        <a:t>Actinopterygii</a:t>
                      </a:r>
                      <a:r>
                        <a:rPr lang="de-DE" sz="20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7,320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11,530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828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 dirty="0"/>
                        <a:t>Plants (</a:t>
                      </a:r>
                      <a:r>
                        <a:rPr lang="de-DE" sz="2000" b="1" dirty="0" err="1"/>
                        <a:t>Viridiplantae</a:t>
                      </a:r>
                      <a:r>
                        <a:rPr lang="de-DE" sz="20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76,445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52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 dirty="0"/>
                        <a:t>Fungi (</a:t>
                      </a:r>
                      <a:r>
                        <a:rPr lang="de-DE" sz="2000" b="1" dirty="0" err="1"/>
                        <a:t>Ascomycota</a:t>
                      </a:r>
                      <a:r>
                        <a:rPr lang="de-DE" sz="20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5,375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7,835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20235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Workflow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1799952" y="1987325"/>
            <a:ext cx="5256584" cy="438480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333333"/>
              </a:buClr>
              <a:buSzPct val="45000"/>
              <a:buFont typeface="StarSymbol"/>
              <a:buNone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Clr>
                <a:srgbClr val="333333"/>
              </a:buClr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45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333333"/>
              </a:buClr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78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78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en-GB" sz="2400" dirty="0"/>
              <a:t>Get data</a:t>
            </a:r>
          </a:p>
          <a:p>
            <a:pPr lvl="0"/>
            <a:r>
              <a:rPr lang="en-GB" sz="2400" dirty="0"/>
              <a:t>Inspect data</a:t>
            </a:r>
          </a:p>
          <a:p>
            <a:pPr lvl="0"/>
            <a:r>
              <a:rPr lang="en-GB" sz="2400" dirty="0"/>
              <a:t>Split data into Train / Test sets</a:t>
            </a:r>
          </a:p>
          <a:p>
            <a:pPr lvl="0"/>
            <a:r>
              <a:rPr lang="en-GB" sz="2400" dirty="0"/>
              <a:t>Create model</a:t>
            </a:r>
          </a:p>
          <a:p>
            <a:pPr lvl="0"/>
            <a:r>
              <a:rPr lang="en-GB" sz="2400" dirty="0"/>
              <a:t>Train model</a:t>
            </a:r>
          </a:p>
          <a:p>
            <a:pPr lvl="0"/>
            <a:r>
              <a:rPr lang="en-GB" sz="2400" dirty="0"/>
              <a:t>Validate model</a:t>
            </a:r>
          </a:p>
          <a:p>
            <a:pPr lvl="0"/>
            <a:r>
              <a:rPr lang="en-GB" sz="2400" dirty="0"/>
              <a:t>Run 10-fold cross validation</a:t>
            </a:r>
          </a:p>
          <a:p>
            <a:pPr lvl="0"/>
            <a:r>
              <a:rPr lang="en-GB" sz="2400" dirty="0"/>
              <a:t>Extend to different input features</a:t>
            </a:r>
          </a:p>
          <a:p>
            <a:pPr lvl="0"/>
            <a:r>
              <a:rPr lang="en-GB" sz="2400" dirty="0"/>
              <a:t>Compare accuracy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A4EED797-944F-7823-A192-ABA2E684475F}"/>
              </a:ext>
            </a:extLst>
          </p:cNvPr>
          <p:cNvCxnSpPr>
            <a:cxnSpLocks/>
          </p:cNvCxnSpPr>
          <p:nvPr/>
        </p:nvCxnSpPr>
        <p:spPr>
          <a:xfrm>
            <a:off x="1655936" y="3779837"/>
            <a:ext cx="0" cy="13725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DB043FDD-0557-BD95-CA8C-B0573FA73F16}"/>
              </a:ext>
            </a:extLst>
          </p:cNvPr>
          <p:cNvSpPr txBox="1"/>
          <p:nvPr/>
        </p:nvSpPr>
        <p:spPr>
          <a:xfrm rot="16200000">
            <a:off x="220536" y="4095692"/>
            <a:ext cx="1829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/>
              <a:t>Repeat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</a:p>
          <a:p>
            <a:pPr algn="ctr"/>
            <a:r>
              <a:rPr lang="de-DE" sz="2400" dirty="0" err="1"/>
              <a:t>optimiziation</a:t>
            </a:r>
            <a:endParaRPr lang="de-DE" sz="2400" dirty="0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39F916E0-141B-A29D-BF5E-30CB63F7CD5A}"/>
              </a:ext>
            </a:extLst>
          </p:cNvPr>
          <p:cNvSpPr/>
          <p:nvPr/>
        </p:nvSpPr>
        <p:spPr>
          <a:xfrm>
            <a:off x="6718133" y="1928480"/>
            <a:ext cx="432048" cy="115212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34D46E-633F-A294-2D8A-1C5032E3A09E}"/>
              </a:ext>
            </a:extLst>
          </p:cNvPr>
          <p:cNvSpPr txBox="1"/>
          <p:nvPr/>
        </p:nvSpPr>
        <p:spPr>
          <a:xfrm>
            <a:off x="7150181" y="2319878"/>
            <a:ext cx="156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First Notebook</a:t>
            </a:r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A7B3255-0B6E-4C51-57D7-139A454354DE}"/>
              </a:ext>
            </a:extLst>
          </p:cNvPr>
          <p:cNvSpPr/>
          <p:nvPr/>
        </p:nvSpPr>
        <p:spPr>
          <a:xfrm>
            <a:off x="6718133" y="3139452"/>
            <a:ext cx="432048" cy="265660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3ACE2DD-3C9E-A7A8-BF40-81FED0AAA8C7}"/>
              </a:ext>
            </a:extLst>
          </p:cNvPr>
          <p:cNvSpPr txBox="1"/>
          <p:nvPr/>
        </p:nvSpPr>
        <p:spPr>
          <a:xfrm>
            <a:off x="7150181" y="4283893"/>
            <a:ext cx="185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Second Notebook</a:t>
            </a:r>
          </a:p>
        </p:txBody>
      </p:sp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33B6A6D1-2CB4-6CFE-5E3F-92B99A8B0943}"/>
              </a:ext>
            </a:extLst>
          </p:cNvPr>
          <p:cNvSpPr/>
          <p:nvPr/>
        </p:nvSpPr>
        <p:spPr>
          <a:xfrm>
            <a:off x="6718133" y="5843652"/>
            <a:ext cx="432048" cy="91987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997FBFF-A022-D829-153A-59D2B774469B}"/>
              </a:ext>
            </a:extLst>
          </p:cNvPr>
          <p:cNvSpPr txBox="1"/>
          <p:nvPr/>
        </p:nvSpPr>
        <p:spPr>
          <a:xfrm>
            <a:off x="7150181" y="6114237"/>
            <a:ext cx="1653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Third Notebook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720000" y="593666"/>
            <a:ext cx="8855640" cy="677108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 dirty="0"/>
              <a:t>CNN our Standard Architecture</a:t>
            </a:r>
          </a:p>
        </p:txBody>
      </p:sp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6F3AF58-2493-C481-E2E1-5E6441D38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397" y="1903415"/>
            <a:ext cx="7558846" cy="506259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720000" y="593666"/>
            <a:ext cx="8855640" cy="677108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 dirty="0"/>
              <a:t>Let’s Classify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08000" y="1622519"/>
            <a:ext cx="4536000" cy="536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標題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</p:spPr>
        <p:txBody>
          <a:bodyPr/>
          <a:lstStyle/>
          <a:p>
            <a:pPr>
              <a:buNone/>
            </a:pPr>
            <a:r>
              <a:rPr lang="en-US" altLang="zh-TW" dirty="0">
                <a:ea typeface="ＭＳ Ｐゴシック" pitchFamily="34" charset="-128"/>
              </a:rPr>
              <a:t>Consider learning from images:</a:t>
            </a:r>
            <a:endParaRPr lang="zh-TW" altLang="en-US" dirty="0">
              <a:ea typeface="ＭＳ Ｐゴシック" pitchFamily="34" charset="-128"/>
            </a:endParaRPr>
          </a:p>
        </p:txBody>
      </p:sp>
      <p:sp>
        <p:nvSpPr>
          <p:cNvPr id="15362" name="內容版面配置區 2"/>
          <p:cNvSpPr>
            <a:spLocks noGrp="1"/>
          </p:cNvSpPr>
          <p:nvPr>
            <p:ph idx="1"/>
          </p:nvPr>
        </p:nvSpPr>
        <p:spPr>
          <a:xfrm>
            <a:off x="693043" y="2012414"/>
            <a:ext cx="8694539" cy="4796544"/>
          </a:xfrm>
        </p:spPr>
        <p:txBody>
          <a:bodyPr/>
          <a:lstStyle/>
          <a:p>
            <a:r>
              <a:rPr lang="en-US" altLang="zh-TW" dirty="0">
                <a:ea typeface="ＭＳ Ｐゴシック" pitchFamily="34" charset="-128"/>
              </a:rPr>
              <a:t>Some patterns are much smaller than the whole image</a:t>
            </a:r>
            <a:endParaRPr lang="zh-TW" altLang="en-US" dirty="0">
              <a:ea typeface="ＭＳ Ｐゴシック" pitchFamily="34" charset="-128"/>
            </a:endParaRPr>
          </a:p>
        </p:txBody>
      </p:sp>
      <p:pic>
        <p:nvPicPr>
          <p:cNvPr id="15363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076" y="5172778"/>
            <a:ext cx="2740670" cy="182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71511" y="-159243"/>
            <a:ext cx="336021" cy="33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zh-TW" altLang="en-US" sz="2000"/>
          </a:p>
        </p:txBody>
      </p:sp>
      <p:pic>
        <p:nvPicPr>
          <p:cNvPr id="8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531" y="5223527"/>
            <a:ext cx="1429838" cy="1256446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27" y="5132531"/>
            <a:ext cx="2371396" cy="141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圓角矩形圖說文字 42"/>
          <p:cNvSpPr/>
          <p:nvPr/>
        </p:nvSpPr>
        <p:spPr>
          <a:xfrm>
            <a:off x="6804422" y="6467723"/>
            <a:ext cx="2670666" cy="663222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00794" tIns="50397" rIns="100794" bIns="50397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“</a:t>
            </a:r>
            <a:r>
              <a:rPr lang="en-US" altLang="zh-TW">
                <a:solidFill>
                  <a:srgbClr val="FF0000"/>
                </a:solidFill>
              </a:rPr>
              <a:t>beak</a:t>
            </a:r>
            <a:r>
              <a:rPr lang="en-US" altLang="zh-TW">
                <a:solidFill>
                  <a:srgbClr val="000000"/>
                </a:solidFill>
              </a:rPr>
              <a:t>”</a:t>
            </a:r>
            <a:r>
              <a:rPr lang="zh-TW" altLang="en-US">
                <a:solidFill>
                  <a:srgbClr val="000000"/>
                </a:solidFill>
              </a:rPr>
              <a:t> </a:t>
            </a:r>
            <a:r>
              <a:rPr lang="en-US" altLang="zh-TW">
                <a:solidFill>
                  <a:srgbClr val="000000"/>
                </a:solidFill>
              </a:rPr>
              <a:t>detector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矩形 43"/>
          <p:cNvSpPr/>
          <p:nvPr/>
        </p:nvSpPr>
        <p:spPr>
          <a:xfrm>
            <a:off x="1624101" y="5223526"/>
            <a:ext cx="448028" cy="4182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13" name="直線單箭頭接點 45"/>
          <p:cNvCxnSpPr>
            <a:stCxn id="12" idx="3"/>
            <a:endCxn id="8" idx="1"/>
          </p:cNvCxnSpPr>
          <p:nvPr/>
        </p:nvCxnSpPr>
        <p:spPr>
          <a:xfrm>
            <a:off x="2072129" y="5431766"/>
            <a:ext cx="2441402" cy="4199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48"/>
          <p:cNvSpPr txBox="1"/>
          <p:nvPr/>
        </p:nvSpPr>
        <p:spPr>
          <a:xfrm>
            <a:off x="1260078" y="4008765"/>
            <a:ext cx="8148505" cy="5089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100794" tIns="50397" rIns="100794" bIns="50397">
            <a:spAutoFit/>
          </a:bodyPr>
          <a:lstStyle/>
          <a:p>
            <a:pPr>
              <a:defRPr/>
            </a:pPr>
            <a:r>
              <a:rPr lang="en-US" altLang="zh-TW" sz="2600" dirty="0">
                <a:solidFill>
                  <a:schemeClr val="tx1"/>
                </a:solidFill>
              </a:rPr>
              <a:t>Can represent a small region with fewer parameters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44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14" y="4934788"/>
            <a:ext cx="2740670" cy="197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標題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9051561" cy="1461188"/>
          </a:xfrm>
        </p:spPr>
        <p:txBody>
          <a:bodyPr/>
          <a:lstStyle/>
          <a:p>
            <a:pPr>
              <a:buNone/>
            </a:pPr>
            <a:r>
              <a:rPr lang="en-US" altLang="zh-TW" sz="3100" dirty="0">
                <a:ea typeface="ＭＳ Ｐゴシック" pitchFamily="34" charset="-128"/>
              </a:rPr>
              <a:t>Same pattern appears in different places:</a:t>
            </a:r>
            <a:br>
              <a:rPr lang="en-US" altLang="zh-TW" sz="3100" dirty="0">
                <a:ea typeface="ＭＳ Ｐゴシック" pitchFamily="34" charset="-128"/>
              </a:rPr>
            </a:br>
            <a:r>
              <a:rPr lang="en-US" altLang="zh-TW" sz="3100" dirty="0">
                <a:ea typeface="ＭＳ Ｐゴシック" pitchFamily="34" charset="-128"/>
              </a:rPr>
              <a:t>They can be compressed!</a:t>
            </a:r>
            <a:br>
              <a:rPr lang="en-US" altLang="zh-TW" sz="3100" dirty="0">
                <a:ea typeface="ＭＳ Ｐゴシック" pitchFamily="34" charset="-128"/>
              </a:rPr>
            </a:br>
            <a:r>
              <a:rPr lang="en-US" altLang="zh-TW" sz="3100" dirty="0">
                <a:solidFill>
                  <a:srgbClr val="FF0000"/>
                </a:solidFill>
                <a:ea typeface="ＭＳ Ｐゴシック" pitchFamily="34" charset="-128"/>
              </a:rPr>
              <a:t>What about training a lot of such “small” detectors</a:t>
            </a:r>
            <a:br>
              <a:rPr lang="en-US" altLang="zh-TW" sz="3100" dirty="0">
                <a:solidFill>
                  <a:srgbClr val="FF0000"/>
                </a:solidFill>
                <a:ea typeface="ＭＳ Ｐゴシック" pitchFamily="34" charset="-128"/>
              </a:rPr>
            </a:br>
            <a:r>
              <a:rPr lang="en-US" altLang="zh-TW" sz="3100" dirty="0">
                <a:solidFill>
                  <a:srgbClr val="FF0000"/>
                </a:solidFill>
                <a:ea typeface="ＭＳ Ｐゴシック" pitchFamily="34" charset="-128"/>
              </a:rPr>
              <a:t>and each detector must “move around”.</a:t>
            </a:r>
            <a:endParaRPr lang="zh-TW" altLang="en-US" sz="4000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pic>
        <p:nvPicPr>
          <p:cNvPr id="7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14" y="2841878"/>
            <a:ext cx="2740670" cy="182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71511" y="-159243"/>
            <a:ext cx="336021" cy="33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zh-TW" altLang="en-US" sz="200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256" y="3162115"/>
            <a:ext cx="2371398" cy="141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雲朵形圖說文字 9"/>
          <p:cNvSpPr/>
          <p:nvPr/>
        </p:nvSpPr>
        <p:spPr>
          <a:xfrm>
            <a:off x="5595098" y="2673885"/>
            <a:ext cx="3641975" cy="1049955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“upper-left beak”</a:t>
            </a:r>
            <a:r>
              <a:rPr lang="zh-TW" altLang="en-US"/>
              <a:t> </a:t>
            </a:r>
            <a:r>
              <a:rPr lang="en-US" altLang="zh-TW"/>
              <a:t>detector</a:t>
            </a:r>
            <a:endParaRPr lang="zh-TW" altLang="en-US"/>
          </a:p>
        </p:txBody>
      </p:sp>
      <p:sp>
        <p:nvSpPr>
          <p:cNvPr id="11" name="矩形 11"/>
          <p:cNvSpPr/>
          <p:nvPr/>
        </p:nvSpPr>
        <p:spPr>
          <a:xfrm>
            <a:off x="1421088" y="2897876"/>
            <a:ext cx="448028" cy="4182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矩形 12"/>
          <p:cNvSpPr/>
          <p:nvPr/>
        </p:nvSpPr>
        <p:spPr>
          <a:xfrm>
            <a:off x="1988123" y="5505264"/>
            <a:ext cx="448028" cy="4182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3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752" y="5129030"/>
            <a:ext cx="2530657" cy="175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雲朵形圖說文字 30"/>
          <p:cNvSpPr/>
          <p:nvPr/>
        </p:nvSpPr>
        <p:spPr>
          <a:xfrm>
            <a:off x="5595172" y="6077840"/>
            <a:ext cx="3642058" cy="1049080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100794" tIns="50397" rIns="100794" bIns="50397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“middle beak”</a:t>
            </a:r>
            <a:r>
              <a:rPr lang="zh-TW" altLang="en-US">
                <a:solidFill>
                  <a:srgbClr val="000000"/>
                </a:solidFill>
              </a:rPr>
              <a:t> </a:t>
            </a:r>
            <a:r>
              <a:rPr lang="en-US" altLang="zh-TW">
                <a:solidFill>
                  <a:srgbClr val="000000"/>
                </a:solidFill>
              </a:rPr>
              <a:t>detector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矩形 5"/>
          <p:cNvSpPr>
            <a:spLocks noChangeArrowheads="1"/>
          </p:cNvSpPr>
          <p:nvPr/>
        </p:nvSpPr>
        <p:spPr bwMode="auto">
          <a:xfrm>
            <a:off x="5124318" y="4451809"/>
            <a:ext cx="4032250" cy="84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They can be compressed</a:t>
            </a:r>
          </a:p>
          <a:p>
            <a:pPr eaLnBrk="1" hangingPunct="1"/>
            <a:r>
              <a:rPr lang="en-US" altLang="zh-TW"/>
              <a:t> to the same parameters.</a:t>
            </a:r>
            <a:endParaRPr lang="zh-TW" altLang="en-US"/>
          </a:p>
        </p:txBody>
      </p:sp>
      <p:cxnSp>
        <p:nvCxnSpPr>
          <p:cNvPr id="17" name="直線單箭頭接點 7"/>
          <p:cNvCxnSpPr/>
          <p:nvPr/>
        </p:nvCxnSpPr>
        <p:spPr>
          <a:xfrm>
            <a:off x="4900304" y="4154321"/>
            <a:ext cx="0" cy="1476937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19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>
                <a:ea typeface="ＭＳ Ｐゴシック" pitchFamily="34" charset="-128"/>
              </a:rPr>
              <a:t>A convolutional layer</a:t>
            </a:r>
          </a:p>
        </p:txBody>
      </p:sp>
      <p:pic>
        <p:nvPicPr>
          <p:cNvPr id="1741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3443852"/>
            <a:ext cx="4242263" cy="34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4"/>
          <p:cNvSpPr txBox="1">
            <a:spLocks noChangeArrowheads="1"/>
          </p:cNvSpPr>
          <p:nvPr/>
        </p:nvSpPr>
        <p:spPr bwMode="auto">
          <a:xfrm>
            <a:off x="4872302" y="6047740"/>
            <a:ext cx="924057" cy="40773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e-DE" sz="2000"/>
              <a:t>A filter</a:t>
            </a:r>
          </a:p>
        </p:txBody>
      </p:sp>
      <p:sp>
        <p:nvSpPr>
          <p:cNvPr id="17412" name="TextBox 5"/>
          <p:cNvSpPr txBox="1">
            <a:spLocks noChangeArrowheads="1"/>
          </p:cNvSpPr>
          <p:nvPr/>
        </p:nvSpPr>
        <p:spPr bwMode="auto">
          <a:xfrm>
            <a:off x="336022" y="1595931"/>
            <a:ext cx="8574118" cy="1209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e-DE" dirty="0"/>
              <a:t>A CNN is a neural network with some convolutional layers </a:t>
            </a:r>
          </a:p>
          <a:p>
            <a:pPr eaLnBrk="1" hangingPunct="1"/>
            <a:r>
              <a:rPr lang="en-US" altLang="de-DE" dirty="0"/>
              <a:t>(and some other layers).  A convolutional layer has a number </a:t>
            </a:r>
          </a:p>
          <a:p>
            <a:pPr eaLnBrk="1" hangingPunct="1"/>
            <a:r>
              <a:rPr lang="en-US" altLang="de-DE" dirty="0"/>
              <a:t>of filters that does convolutional operation. </a:t>
            </a:r>
          </a:p>
        </p:txBody>
      </p:sp>
      <p:sp>
        <p:nvSpPr>
          <p:cNvPr id="17413" name="TextBox 6"/>
          <p:cNvSpPr txBox="1">
            <a:spLocks noChangeArrowheads="1"/>
          </p:cNvSpPr>
          <p:nvPr/>
        </p:nvSpPr>
        <p:spPr bwMode="auto">
          <a:xfrm>
            <a:off x="4200261" y="3779838"/>
            <a:ext cx="1774610" cy="40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e-DE" sz="2000"/>
              <a:t>Beak detector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956307" y="4199819"/>
            <a:ext cx="0" cy="335986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190022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標題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</p:spPr>
        <p:txBody>
          <a:bodyPr/>
          <a:lstStyle/>
          <a:p>
            <a:pPr>
              <a:buNone/>
            </a:pPr>
            <a:r>
              <a:rPr lang="en-US" altLang="zh-TW" dirty="0">
                <a:ea typeface="ＭＳ Ｐゴシック" pitchFamily="34" charset="-128"/>
              </a:rPr>
              <a:t>Convolution</a:t>
            </a:r>
            <a:endParaRPr lang="zh-TW" altLang="en-US" dirty="0">
              <a:ea typeface="ＭＳ Ｐゴシック" pitchFamily="34" charset="-128"/>
            </a:endParaRPr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1086819" y="2644137"/>
          <a:ext cx="3167700" cy="3023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/>
          <p:cNvSpPr txBox="1">
            <a:spLocks noChangeArrowheads="1"/>
          </p:cNvSpPr>
          <p:nvPr/>
        </p:nvSpPr>
        <p:spPr bwMode="auto">
          <a:xfrm>
            <a:off x="1377337" y="5940996"/>
            <a:ext cx="2586660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/>
          <p:cNvGraphicFramePr>
            <a:graphicFrameLocks noGrp="1"/>
          </p:cNvGraphicFramePr>
          <p:nvPr/>
        </p:nvGraphicFramePr>
        <p:xfrm>
          <a:off x="5798111" y="2280153"/>
          <a:ext cx="1788609" cy="1511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/>
          <p:cNvSpPr txBox="1">
            <a:spLocks noChangeArrowheads="1"/>
          </p:cNvSpPr>
          <p:nvPr/>
        </p:nvSpPr>
        <p:spPr bwMode="auto">
          <a:xfrm>
            <a:off x="7486964" y="2668636"/>
            <a:ext cx="1596099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graphicFrame>
        <p:nvGraphicFramePr>
          <p:cNvPr id="9" name="表格 7"/>
          <p:cNvGraphicFramePr>
            <a:graphicFrameLocks noGrp="1"/>
          </p:cNvGraphicFramePr>
          <p:nvPr/>
        </p:nvGraphicFramePr>
        <p:xfrm>
          <a:off x="5798111" y="4072075"/>
          <a:ext cx="1788609" cy="1511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8"/>
          <p:cNvSpPr txBox="1">
            <a:spLocks noChangeArrowheads="1"/>
          </p:cNvSpPr>
          <p:nvPr/>
        </p:nvSpPr>
        <p:spPr bwMode="auto">
          <a:xfrm>
            <a:off x="7486964" y="4444809"/>
            <a:ext cx="1596099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11" name="文字方塊 9"/>
          <p:cNvSpPr txBox="1">
            <a:spLocks noChangeArrowheads="1"/>
          </p:cNvSpPr>
          <p:nvPr/>
        </p:nvSpPr>
        <p:spPr bwMode="auto">
          <a:xfrm rot="5400000">
            <a:off x="6427316" y="5530298"/>
            <a:ext cx="780466" cy="105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 sz="3100" b="1"/>
              <a:t>……</a:t>
            </a:r>
            <a:endParaRPr lang="zh-TW" altLang="en-US" sz="3100" b="1"/>
          </a:p>
        </p:txBody>
      </p:sp>
      <p:sp>
        <p:nvSpPr>
          <p:cNvPr id="12" name="文字方塊 10"/>
          <p:cNvSpPr txBox="1">
            <a:spLocks noChangeArrowheads="1"/>
          </p:cNvSpPr>
          <p:nvPr/>
        </p:nvSpPr>
        <p:spPr bwMode="auto">
          <a:xfrm>
            <a:off x="5544344" y="1107703"/>
            <a:ext cx="4368271" cy="84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00"/>
                </a:solidFill>
              </a:rPr>
              <a:t>These are the network parameters to be learned.</a:t>
            </a:r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15" name="文字方塊 12"/>
          <p:cNvSpPr txBox="1">
            <a:spLocks noChangeArrowheads="1"/>
          </p:cNvSpPr>
          <p:nvPr/>
        </p:nvSpPr>
        <p:spPr bwMode="auto">
          <a:xfrm>
            <a:off x="5747356" y="6448473"/>
            <a:ext cx="3920243" cy="84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Each filter detects a small pattern (3 x 3). 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06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標題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</p:spPr>
        <p:txBody>
          <a:bodyPr/>
          <a:lstStyle/>
          <a:p>
            <a:pPr>
              <a:buNone/>
            </a:pPr>
            <a:r>
              <a:rPr lang="en-US" altLang="zh-TW" dirty="0">
                <a:ea typeface="ＭＳ Ｐゴシック" pitchFamily="34" charset="-128"/>
              </a:rPr>
              <a:t>Convolution</a:t>
            </a:r>
            <a:endParaRPr lang="zh-TW" altLang="en-US" dirty="0">
              <a:ea typeface="ＭＳ Ｐゴシック" pitchFamily="34" charset="-128"/>
            </a:endParaRPr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1086819" y="2644137"/>
          <a:ext cx="3167700" cy="3023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509" name="文字方塊 4"/>
          <p:cNvSpPr txBox="1">
            <a:spLocks noChangeArrowheads="1"/>
          </p:cNvSpPr>
          <p:nvPr/>
        </p:nvSpPr>
        <p:spPr bwMode="auto">
          <a:xfrm>
            <a:off x="1377337" y="5940996"/>
            <a:ext cx="2586660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/>
          <p:cNvGraphicFramePr>
            <a:graphicFrameLocks noGrp="1"/>
          </p:cNvGraphicFramePr>
          <p:nvPr/>
        </p:nvGraphicFramePr>
        <p:xfrm>
          <a:off x="6134131" y="526728"/>
          <a:ext cx="1788609" cy="1511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528" name="文字方塊 6"/>
          <p:cNvSpPr txBox="1">
            <a:spLocks noChangeArrowheads="1"/>
          </p:cNvSpPr>
          <p:nvPr/>
        </p:nvSpPr>
        <p:spPr bwMode="auto">
          <a:xfrm>
            <a:off x="7922742" y="1028956"/>
            <a:ext cx="1596099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/>
          <p:cNvSpPr/>
          <p:nvPr/>
        </p:nvSpPr>
        <p:spPr>
          <a:xfrm>
            <a:off x="1086818" y="2644137"/>
            <a:ext cx="1561097" cy="1524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/>
          <p:cNvSpPr>
            <a:spLocks noChangeArrowheads="1"/>
          </p:cNvSpPr>
          <p:nvPr/>
        </p:nvSpPr>
        <p:spPr bwMode="auto">
          <a:xfrm>
            <a:off x="5206574" y="3072868"/>
            <a:ext cx="79279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1" name="橢圓 12"/>
          <p:cNvSpPr>
            <a:spLocks noChangeArrowheads="1"/>
          </p:cNvSpPr>
          <p:nvPr/>
        </p:nvSpPr>
        <p:spPr bwMode="auto">
          <a:xfrm>
            <a:off x="6134131" y="3072868"/>
            <a:ext cx="79279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-1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2" name="矩形 27"/>
          <p:cNvSpPr/>
          <p:nvPr/>
        </p:nvSpPr>
        <p:spPr>
          <a:xfrm>
            <a:off x="1636353" y="2644137"/>
            <a:ext cx="1562846" cy="1524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矩形 33"/>
          <p:cNvSpPr>
            <a:spLocks noChangeArrowheads="1"/>
          </p:cNvSpPr>
          <p:nvPr/>
        </p:nvSpPr>
        <p:spPr bwMode="auto">
          <a:xfrm>
            <a:off x="1286331" y="1909168"/>
            <a:ext cx="1308026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>
            <a:off x="4368271" y="3443852"/>
            <a:ext cx="756047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284266" y="2687885"/>
            <a:ext cx="1051816" cy="712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e-DE" sz="2000"/>
              <a:t>Dot </a:t>
            </a:r>
          </a:p>
          <a:p>
            <a:pPr eaLnBrk="1" hangingPunct="1"/>
            <a:r>
              <a:rPr lang="en-US" altLang="de-DE" sz="200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358611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</p:spPr>
        <p:txBody>
          <a:bodyPr/>
          <a:lstStyle/>
          <a:p>
            <a:r>
              <a:rPr lang="en-US" altLang="zh-TW">
                <a:ea typeface="ＭＳ Ｐゴシック" pitchFamily="34" charset="-128"/>
              </a:rPr>
              <a:t>Convolution</a:t>
            </a:r>
            <a:endParaRPr lang="zh-TW" altLang="en-US">
              <a:ea typeface="ＭＳ Ｐゴシック" pitchFamily="34" charset="-128"/>
            </a:endParaRPr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1086819" y="2644137"/>
          <a:ext cx="3167700" cy="3023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7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785" marR="100785" marT="50398" marB="503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785" marR="100785" marT="50398" marB="5039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533" name="文字方塊 4"/>
          <p:cNvSpPr txBox="1">
            <a:spLocks noChangeArrowheads="1"/>
          </p:cNvSpPr>
          <p:nvPr/>
        </p:nvSpPr>
        <p:spPr bwMode="auto">
          <a:xfrm>
            <a:off x="1377337" y="5940996"/>
            <a:ext cx="2586660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/>
          <p:cNvGraphicFramePr>
            <a:graphicFrameLocks noGrp="1"/>
          </p:cNvGraphicFramePr>
          <p:nvPr/>
        </p:nvGraphicFramePr>
        <p:xfrm>
          <a:off x="6134131" y="526728"/>
          <a:ext cx="1788609" cy="1511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23" marR="100823" marT="50398" marB="503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552" name="文字方塊 6"/>
          <p:cNvSpPr txBox="1">
            <a:spLocks noChangeArrowheads="1"/>
          </p:cNvSpPr>
          <p:nvPr/>
        </p:nvSpPr>
        <p:spPr bwMode="auto">
          <a:xfrm>
            <a:off x="7922742" y="1028956"/>
            <a:ext cx="1596099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/>
          <p:cNvSpPr/>
          <p:nvPr/>
        </p:nvSpPr>
        <p:spPr>
          <a:xfrm>
            <a:off x="1086818" y="2644137"/>
            <a:ext cx="1561097" cy="1524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/>
          <p:cNvSpPr>
            <a:spLocks noChangeArrowheads="1"/>
          </p:cNvSpPr>
          <p:nvPr/>
        </p:nvSpPr>
        <p:spPr bwMode="auto">
          <a:xfrm>
            <a:off x="5206574" y="3072868"/>
            <a:ext cx="79279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1" name="橢圓 12"/>
          <p:cNvSpPr>
            <a:spLocks noChangeArrowheads="1"/>
          </p:cNvSpPr>
          <p:nvPr/>
        </p:nvSpPr>
        <p:spPr bwMode="auto">
          <a:xfrm>
            <a:off x="6134131" y="3072868"/>
            <a:ext cx="792799" cy="794466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100794" tIns="50397" rIns="100794" bIns="50397" anchor="ctr"/>
          <a:lstStyle/>
          <a:p>
            <a:pPr algn="ctr">
              <a:defRPr/>
            </a:pPr>
            <a:r>
              <a:rPr lang="en-US" altLang="zh-TW" sz="2600" dirty="0">
                <a:solidFill>
                  <a:schemeClr val="dk1"/>
                </a:solidFill>
              </a:rPr>
              <a:t>-3</a:t>
            </a:r>
            <a:endParaRPr lang="zh-TW" altLang="en-US" sz="2600" dirty="0">
              <a:solidFill>
                <a:schemeClr val="dk1"/>
              </a:solidFill>
            </a:endParaRPr>
          </a:p>
        </p:txBody>
      </p:sp>
      <p:sp>
        <p:nvSpPr>
          <p:cNvPr id="12" name="矩形 27"/>
          <p:cNvSpPr/>
          <p:nvPr/>
        </p:nvSpPr>
        <p:spPr>
          <a:xfrm>
            <a:off x="2164885" y="2644137"/>
            <a:ext cx="1561097" cy="1524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557" name="矩形 33"/>
          <p:cNvSpPr>
            <a:spLocks noChangeArrowheads="1"/>
          </p:cNvSpPr>
          <p:nvPr/>
        </p:nvSpPr>
        <p:spPr bwMode="auto">
          <a:xfrm>
            <a:off x="1286330" y="1909168"/>
            <a:ext cx="1562903" cy="4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/>
              <a:t>If s</a:t>
            </a:r>
            <a:r>
              <a:rPr lang="zh-TW" altLang="en-US"/>
              <a:t>tride</a:t>
            </a:r>
            <a:r>
              <a:rPr lang="en-US" altLang="zh-TW"/>
              <a:t>=2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28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Impress1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2076</Words>
  <Application>Microsoft Office PowerPoint</Application>
  <PresentationFormat>Benutzerdefiniert</PresentationFormat>
  <Paragraphs>1047</Paragraphs>
  <Slides>38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7" baseType="lpstr">
      <vt:lpstr>Arial</vt:lpstr>
      <vt:lpstr>Calibri</vt:lpstr>
      <vt:lpstr>Liberation Sans</vt:lpstr>
      <vt:lpstr>Liberation Serif</vt:lpstr>
      <vt:lpstr>Open Sans</vt:lpstr>
      <vt:lpstr>StarSymbol</vt:lpstr>
      <vt:lpstr>Wingdings</vt:lpstr>
      <vt:lpstr>Impress1</vt:lpstr>
      <vt:lpstr>方程式</vt:lpstr>
      <vt:lpstr>Classification of ncRNAs using machine learning methods</vt:lpstr>
      <vt:lpstr>Convolutional Neural Network</vt:lpstr>
      <vt:lpstr>ANN or CNN?</vt:lpstr>
      <vt:lpstr>Consider learning from images:</vt:lpstr>
      <vt:lpstr>Same pattern appears in different places: They can be compressed! What about training a lot of such “small” detectors and each detector must “move around”.</vt:lpstr>
      <vt:lpstr>A convolutional layer</vt:lpstr>
      <vt:lpstr>Convolution</vt:lpstr>
      <vt:lpstr>Convolution</vt:lpstr>
      <vt:lpstr>Convolution</vt:lpstr>
      <vt:lpstr>Convolution</vt:lpstr>
      <vt:lpstr>Convolution</vt:lpstr>
      <vt:lpstr>Color image: RGB 3 channels</vt:lpstr>
      <vt:lpstr>PowerPoint-Präsentation</vt:lpstr>
      <vt:lpstr>PowerPoint-Präsentation</vt:lpstr>
      <vt:lpstr>PowerPoint-Präsentation</vt:lpstr>
      <vt:lpstr>The whole CNN</vt:lpstr>
      <vt:lpstr>Max Pooling</vt:lpstr>
      <vt:lpstr>Why Pooling</vt:lpstr>
      <vt:lpstr>Max Pooling</vt:lpstr>
      <vt:lpstr>The whole CNN</vt:lpstr>
      <vt:lpstr>The whole CNN</vt:lpstr>
      <vt:lpstr>Flattening</vt:lpstr>
      <vt:lpstr>Transfer on other data input</vt:lpstr>
      <vt:lpstr>CNN in text classification</vt:lpstr>
      <vt:lpstr>Types of RNA and their specific structures</vt:lpstr>
      <vt:lpstr>PowerPoint-Präsentation</vt:lpstr>
      <vt:lpstr>PowerPoint-Präsentation</vt:lpstr>
      <vt:lpstr>PowerPoint-Präsentation</vt:lpstr>
      <vt:lpstr>PowerPoint-Präsentation</vt:lpstr>
      <vt:lpstr> non-coding (nc) RNAs</vt:lpstr>
      <vt:lpstr>CNN for Sequence classification</vt:lpstr>
      <vt:lpstr>PowerPoint-Präsentation</vt:lpstr>
      <vt:lpstr>PowerPoint-Präsentation</vt:lpstr>
      <vt:lpstr>PowerPoint-Präsentation</vt:lpstr>
      <vt:lpstr>The dataset</vt:lpstr>
      <vt:lpstr>Workflow</vt:lpstr>
      <vt:lpstr>CNN our Standard Architecture</vt:lpstr>
      <vt:lpstr>Let’s Classify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lncRNAs based on NGS data using machine learning methods</dc:title>
  <dc:creator>stefan simm</dc:creator>
  <cp:lastModifiedBy>Stefan Simm</cp:lastModifiedBy>
  <cp:revision>34</cp:revision>
  <dcterms:created xsi:type="dcterms:W3CDTF">2019-08-23T09:56:14Z</dcterms:created>
  <dcterms:modified xsi:type="dcterms:W3CDTF">2023-03-17T09:00:01Z</dcterms:modified>
</cp:coreProperties>
</file>